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5" r:id="rId1"/>
  </p:sldMasterIdLst>
  <p:notesMasterIdLst>
    <p:notesMasterId r:id="rId35"/>
  </p:notesMasterIdLst>
  <p:handoutMasterIdLst>
    <p:handoutMasterId r:id="rId36"/>
  </p:handoutMasterIdLst>
  <p:sldIdLst>
    <p:sldId id="259" r:id="rId2"/>
    <p:sldId id="258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4" r:id="rId15"/>
    <p:sldId id="271" r:id="rId16"/>
    <p:sldId id="272" r:id="rId17"/>
    <p:sldId id="273" r:id="rId18"/>
    <p:sldId id="288" r:id="rId19"/>
    <p:sldId id="275" r:id="rId20"/>
    <p:sldId id="276" r:id="rId21"/>
    <p:sldId id="277" r:id="rId22"/>
    <p:sldId id="278" r:id="rId23"/>
    <p:sldId id="289" r:id="rId24"/>
    <p:sldId id="279" r:id="rId25"/>
    <p:sldId id="280" r:id="rId26"/>
    <p:sldId id="281" r:id="rId27"/>
    <p:sldId id="282" r:id="rId28"/>
    <p:sldId id="290" r:id="rId29"/>
    <p:sldId id="283" r:id="rId30"/>
    <p:sldId id="284" r:id="rId31"/>
    <p:sldId id="285" r:id="rId32"/>
    <p:sldId id="286" r:id="rId33"/>
    <p:sldId id="287" r:id="rId34"/>
  </p:sldIdLst>
  <p:sldSz cx="12192000" cy="6858000"/>
  <p:notesSz cx="6858000" cy="9144000"/>
  <p:defaultTextStyle>
    <a:defPPr rtl="0">
      <a:defRPr lang="ja-jp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DA147"/>
    <a:srgbClr val="B54C2D"/>
    <a:srgbClr val="B66952"/>
    <a:srgbClr val="B56D45"/>
    <a:srgbClr val="DF985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9" d="100"/>
          <a:sy n="79" d="100"/>
        </p:scale>
        <p:origin x="850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0" d="100"/>
          <a:sy n="120" d="100"/>
        </p:scale>
        <p:origin x="504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AA20905-3954-474B-A606-562BCA026DC1}" type="doc">
      <dgm:prSet loTypeId="urn:microsoft.com/office/officeart/2016/7/layout/LinearBlockProcessNumbered" loCatId="process" qsTypeId="urn:microsoft.com/office/officeart/2005/8/quickstyle/simple1" qsCatId="simple" csTypeId="urn:microsoft.com/office/officeart/2005/8/colors/colorful1" csCatId="colorful" phldr="1"/>
      <dgm:spPr/>
      <dgm:t>
        <a:bodyPr rtlCol="0"/>
        <a:lstStyle/>
        <a:p>
          <a:pPr rtl="0"/>
          <a:endParaRPr lang="en-US"/>
        </a:p>
      </dgm:t>
    </dgm:pt>
    <dgm:pt modelId="{DC13AB6D-DEA2-4CBB-AC69-1EF1A6AD1512}">
      <dgm:prSet/>
      <dgm:spPr/>
      <dgm:t>
        <a:bodyPr rtlCol="0"/>
        <a:lstStyle/>
        <a:p>
          <a:pPr rtl="0">
            <a:defRPr cap="all"/>
          </a:pPr>
          <a:r>
            <a:rPr lang="ja-JP" altLang="en-US" dirty="0">
              <a:latin typeface="MS Mincho" panose="02020609040205080304" pitchFamily="17" charset="-128"/>
              <a:ea typeface="MS Mincho" panose="02020609040205080304" pitchFamily="17" charset="-128"/>
            </a:rPr>
            <a:t>量子アニーリング　イジング模型　</a:t>
          </a:r>
          <a:endParaRPr lang="ja" dirty="0">
            <a:latin typeface="MS Mincho" panose="02020609040205080304" pitchFamily="17" charset="-128"/>
            <a:ea typeface="MS Mincho" panose="02020609040205080304" pitchFamily="17" charset="-128"/>
          </a:endParaRPr>
        </a:p>
      </dgm:t>
    </dgm:pt>
    <dgm:pt modelId="{2C752582-D9FF-4E04-A92F-827DB4BB5C48}" type="parTrans" cxnId="{4B888393-351D-4489-90C9-5A68061AB236}">
      <dgm:prSet/>
      <dgm:spPr/>
      <dgm:t>
        <a:bodyPr rtlCol="0"/>
        <a:lstStyle/>
        <a:p>
          <a:pPr rtl="0"/>
          <a:endParaRPr lang="en-US"/>
        </a:p>
      </dgm:t>
    </dgm:pt>
    <dgm:pt modelId="{9C64CC83-643C-4E12-8F97-BC19DC031190}" type="sibTrans" cxnId="{4B888393-351D-4489-90C9-5A68061AB236}">
      <dgm:prSet phldrT="01" phldr="0"/>
      <dgm:spPr/>
      <dgm:t>
        <a:bodyPr rtlCol="0"/>
        <a:lstStyle/>
        <a:p>
          <a:pPr rtl="0"/>
          <a:r>
            <a:rPr lang="ja"/>
            <a:t>01</a:t>
          </a:r>
          <a:endParaRPr lang="ja" dirty="0"/>
        </a:p>
      </dgm:t>
    </dgm:pt>
    <dgm:pt modelId="{53742231-981F-480A-940F-203EC2F7423F}">
      <dgm:prSet/>
      <dgm:spPr/>
      <dgm:t>
        <a:bodyPr rtlCol="0"/>
        <a:lstStyle/>
        <a:p>
          <a:pPr rtl="0">
            <a:defRPr cap="all"/>
          </a:pPr>
          <a:r>
            <a:rPr lang="ja-JP" altLang="en-US" dirty="0">
              <a:latin typeface="MS Mincho" panose="02020609040205080304" pitchFamily="17" charset="-128"/>
              <a:ea typeface="MS Mincho" panose="02020609040205080304" pitchFamily="17" charset="-128"/>
            </a:rPr>
            <a:t>ホップフィールドモデル</a:t>
          </a:r>
          <a:endParaRPr lang="en-US" altLang="ja-JP" dirty="0">
            <a:latin typeface="MS Mincho" panose="02020609040205080304" pitchFamily="17" charset="-128"/>
            <a:ea typeface="MS Mincho" panose="02020609040205080304" pitchFamily="17" charset="-128"/>
          </a:endParaRPr>
        </a:p>
        <a:p>
          <a:pPr rtl="0">
            <a:defRPr cap="all"/>
          </a:pPr>
          <a:r>
            <a:rPr lang="ja-JP" altLang="en-US" dirty="0">
              <a:latin typeface="MS Mincho" panose="02020609040205080304" pitchFamily="17" charset="-128"/>
              <a:ea typeface="MS Mincho" panose="02020609040205080304" pitchFamily="17" charset="-128"/>
            </a:rPr>
            <a:t>ボルツマンマシン　生成</a:t>
          </a:r>
          <a:r>
            <a:rPr lang="en-US" altLang="ja-JP" dirty="0">
              <a:latin typeface="MS Mincho" panose="02020609040205080304" pitchFamily="17" charset="-128"/>
              <a:ea typeface="MS Mincho" panose="02020609040205080304" pitchFamily="17" charset="-128"/>
            </a:rPr>
            <a:t>AI</a:t>
          </a:r>
          <a:endParaRPr lang="ja" dirty="0">
            <a:latin typeface="MS Mincho" panose="02020609040205080304" pitchFamily="17" charset="-128"/>
            <a:ea typeface="MS Mincho" panose="02020609040205080304" pitchFamily="17" charset="-128"/>
          </a:endParaRPr>
        </a:p>
      </dgm:t>
    </dgm:pt>
    <dgm:pt modelId="{2FC75195-FBA1-43DE-85DD-40B4B3A2F1F3}" type="parTrans" cxnId="{F226B1C2-5D99-403A-8240-EAD6BD4D8534}">
      <dgm:prSet/>
      <dgm:spPr/>
      <dgm:t>
        <a:bodyPr rtlCol="0"/>
        <a:lstStyle/>
        <a:p>
          <a:pPr rtl="0"/>
          <a:endParaRPr lang="en-US"/>
        </a:p>
      </dgm:t>
    </dgm:pt>
    <dgm:pt modelId="{EF449C32-A7AE-4099-9E9B-9E2F736A89CE}" type="sibTrans" cxnId="{F226B1C2-5D99-403A-8240-EAD6BD4D8534}">
      <dgm:prSet phldrT="02" phldr="0"/>
      <dgm:spPr/>
      <dgm:t>
        <a:bodyPr rtlCol="0"/>
        <a:lstStyle/>
        <a:p>
          <a:pPr rtl="0"/>
          <a:r>
            <a:rPr lang="ja"/>
            <a:t>02</a:t>
          </a:r>
        </a:p>
      </dgm:t>
    </dgm:pt>
    <dgm:pt modelId="{9EF41CC5-EF3B-4A6D-8229-3F1333EADFB3}">
      <dgm:prSet/>
      <dgm:spPr/>
      <dgm:t>
        <a:bodyPr rtlCol="0"/>
        <a:lstStyle/>
        <a:p>
          <a:pPr rtl="0">
            <a:defRPr cap="all"/>
          </a:pPr>
          <a:r>
            <a:rPr lang="ja" dirty="0">
              <a:latin typeface="MS Mincho" panose="02020609040205080304" pitchFamily="17" charset="-128"/>
              <a:ea typeface="MS Mincho" panose="02020609040205080304" pitchFamily="17" charset="-128"/>
            </a:rPr>
            <a:t>Pellentesque habitant morbi tristique senectus et netus et malesuada fames.</a:t>
          </a:r>
        </a:p>
      </dgm:t>
    </dgm:pt>
    <dgm:pt modelId="{DAEF1C7D-B0C5-46FA-BED3-8A54E918D3E0}" type="parTrans" cxnId="{E476EEBC-7C9F-4E07-BD58-1044B9769B64}">
      <dgm:prSet/>
      <dgm:spPr/>
      <dgm:t>
        <a:bodyPr rtlCol="0"/>
        <a:lstStyle/>
        <a:p>
          <a:pPr rtl="0"/>
          <a:endParaRPr lang="en-US"/>
        </a:p>
      </dgm:t>
    </dgm:pt>
    <dgm:pt modelId="{98E6DD7C-B953-4119-9F64-9914E467ECBF}" type="sibTrans" cxnId="{E476EEBC-7C9F-4E07-BD58-1044B9769B64}">
      <dgm:prSet phldrT="03" phldr="0"/>
      <dgm:spPr/>
      <dgm:t>
        <a:bodyPr rtlCol="0"/>
        <a:lstStyle/>
        <a:p>
          <a:pPr rtl="0"/>
          <a:r>
            <a:rPr lang="ja"/>
            <a:t>03</a:t>
          </a:r>
          <a:endParaRPr lang="ja" dirty="0"/>
        </a:p>
      </dgm:t>
    </dgm:pt>
    <dgm:pt modelId="{579698BD-D232-4926-8D7B-29A69B90858B}" type="pres">
      <dgm:prSet presAssocID="{8AA20905-3954-474B-A606-562BCA026DC1}" presName="Name0" presStyleCnt="0">
        <dgm:presLayoutVars>
          <dgm:animLvl val="lvl"/>
          <dgm:resizeHandles val="exact"/>
        </dgm:presLayoutVars>
      </dgm:prSet>
      <dgm:spPr/>
    </dgm:pt>
    <dgm:pt modelId="{3DD5B223-886E-4FC7-BDA1-ECA869A474EC}" type="pres">
      <dgm:prSet presAssocID="{DC13AB6D-DEA2-4CBB-AC69-1EF1A6AD1512}" presName="compositeNode" presStyleCnt="0">
        <dgm:presLayoutVars>
          <dgm:bulletEnabled val="1"/>
        </dgm:presLayoutVars>
      </dgm:prSet>
      <dgm:spPr/>
    </dgm:pt>
    <dgm:pt modelId="{DA3A6BD4-857F-4C66-97FA-B1E1C180A950}" type="pres">
      <dgm:prSet presAssocID="{DC13AB6D-DEA2-4CBB-AC69-1EF1A6AD1512}" presName="bgRect" presStyleLbl="alignNode1" presStyleIdx="0" presStyleCnt="3"/>
      <dgm:spPr/>
    </dgm:pt>
    <dgm:pt modelId="{BBA91679-4684-4A04-8AEB-03038C78A75C}" type="pres">
      <dgm:prSet presAssocID="{9C64CC83-643C-4E12-8F97-BC19DC031190}" presName="sibTransNodeRect" presStyleLbl="alignNode1" presStyleIdx="0" presStyleCnt="3">
        <dgm:presLayoutVars>
          <dgm:chMax val="0"/>
          <dgm:bulletEnabled val="1"/>
        </dgm:presLayoutVars>
      </dgm:prSet>
      <dgm:spPr/>
    </dgm:pt>
    <dgm:pt modelId="{5F398AEE-BC0F-4F30-99FA-92D67A176C2D}" type="pres">
      <dgm:prSet presAssocID="{DC13AB6D-DEA2-4CBB-AC69-1EF1A6AD1512}" presName="nodeRect" presStyleLbl="alignNode1" presStyleIdx="0" presStyleCnt="3">
        <dgm:presLayoutVars>
          <dgm:bulletEnabled val="1"/>
        </dgm:presLayoutVars>
      </dgm:prSet>
      <dgm:spPr/>
    </dgm:pt>
    <dgm:pt modelId="{3C27A223-AC17-40BD-B7C5-0447661C2934}" type="pres">
      <dgm:prSet presAssocID="{9C64CC83-643C-4E12-8F97-BC19DC031190}" presName="sibTrans" presStyleCnt="0"/>
      <dgm:spPr/>
    </dgm:pt>
    <dgm:pt modelId="{0864151C-845B-4A50-9755-7EE613694D81}" type="pres">
      <dgm:prSet presAssocID="{53742231-981F-480A-940F-203EC2F7423F}" presName="compositeNode" presStyleCnt="0">
        <dgm:presLayoutVars>
          <dgm:bulletEnabled val="1"/>
        </dgm:presLayoutVars>
      </dgm:prSet>
      <dgm:spPr/>
    </dgm:pt>
    <dgm:pt modelId="{00AE7F27-0E5D-4AFB-ACD6-B5A19E79EA42}" type="pres">
      <dgm:prSet presAssocID="{53742231-981F-480A-940F-203EC2F7423F}" presName="bgRect" presStyleLbl="alignNode1" presStyleIdx="1" presStyleCnt="3"/>
      <dgm:spPr/>
    </dgm:pt>
    <dgm:pt modelId="{975C752B-C37A-4BA6-A3AE-2202A141404A}" type="pres">
      <dgm:prSet presAssocID="{EF449C32-A7AE-4099-9E9B-9E2F736A89CE}" presName="sibTransNodeRect" presStyleLbl="alignNode1" presStyleIdx="1" presStyleCnt="3">
        <dgm:presLayoutVars>
          <dgm:chMax val="0"/>
          <dgm:bulletEnabled val="1"/>
        </dgm:presLayoutVars>
      </dgm:prSet>
      <dgm:spPr/>
    </dgm:pt>
    <dgm:pt modelId="{C5BDCA19-B754-421E-A6CC-628F80FC74CB}" type="pres">
      <dgm:prSet presAssocID="{53742231-981F-480A-940F-203EC2F7423F}" presName="nodeRect" presStyleLbl="alignNode1" presStyleIdx="1" presStyleCnt="3">
        <dgm:presLayoutVars>
          <dgm:bulletEnabled val="1"/>
        </dgm:presLayoutVars>
      </dgm:prSet>
      <dgm:spPr/>
    </dgm:pt>
    <dgm:pt modelId="{3E36C1DA-E751-469B-91D5-B7ADF3790DAB}" type="pres">
      <dgm:prSet presAssocID="{EF449C32-A7AE-4099-9E9B-9E2F736A89CE}" presName="sibTrans" presStyleCnt="0"/>
      <dgm:spPr/>
    </dgm:pt>
    <dgm:pt modelId="{19974A3A-09A4-40DE-BB0F-D9AED1ACB06E}" type="pres">
      <dgm:prSet presAssocID="{9EF41CC5-EF3B-4A6D-8229-3F1333EADFB3}" presName="compositeNode" presStyleCnt="0">
        <dgm:presLayoutVars>
          <dgm:bulletEnabled val="1"/>
        </dgm:presLayoutVars>
      </dgm:prSet>
      <dgm:spPr/>
    </dgm:pt>
    <dgm:pt modelId="{CAD62F17-E99D-4FEF-B376-961CA4CB20EB}" type="pres">
      <dgm:prSet presAssocID="{9EF41CC5-EF3B-4A6D-8229-3F1333EADFB3}" presName="bgRect" presStyleLbl="alignNode1" presStyleIdx="2" presStyleCnt="3"/>
      <dgm:spPr/>
    </dgm:pt>
    <dgm:pt modelId="{E20811D6-E5D4-4C9E-AABF-9E0E1902CA2C}" type="pres">
      <dgm:prSet presAssocID="{98E6DD7C-B953-4119-9F64-9914E467ECBF}" presName="sibTransNodeRect" presStyleLbl="alignNode1" presStyleIdx="2" presStyleCnt="3">
        <dgm:presLayoutVars>
          <dgm:chMax val="0"/>
          <dgm:bulletEnabled val="1"/>
        </dgm:presLayoutVars>
      </dgm:prSet>
      <dgm:spPr/>
    </dgm:pt>
    <dgm:pt modelId="{67D48337-9200-42EF-A956-8FC92E9B78D2}" type="pres">
      <dgm:prSet presAssocID="{9EF41CC5-EF3B-4A6D-8229-3F1333EADFB3}" presName="nodeRect" presStyleLbl="alignNode1" presStyleIdx="2" presStyleCnt="3">
        <dgm:presLayoutVars>
          <dgm:bulletEnabled val="1"/>
        </dgm:presLayoutVars>
      </dgm:prSet>
      <dgm:spPr/>
    </dgm:pt>
  </dgm:ptLst>
  <dgm:cxnLst>
    <dgm:cxn modelId="{43B61840-F115-4174-96B9-DA0C0E83489E}" type="presOf" srcId="{9EF41CC5-EF3B-4A6D-8229-3F1333EADFB3}" destId="{CAD62F17-E99D-4FEF-B376-961CA4CB20EB}" srcOrd="0" destOrd="0" presId="urn:microsoft.com/office/officeart/2016/7/layout/LinearBlockProcessNumbered"/>
    <dgm:cxn modelId="{0439566F-A180-439C-8FAE-14E400EF2DCF}" type="presOf" srcId="{8AA20905-3954-474B-A606-562BCA026DC1}" destId="{579698BD-D232-4926-8D7B-29A69B90858B}" srcOrd="0" destOrd="0" presId="urn:microsoft.com/office/officeart/2016/7/layout/LinearBlockProcessNumbered"/>
    <dgm:cxn modelId="{29280853-1A86-48A7-BA30-A3847B3BBF6D}" type="presOf" srcId="{98E6DD7C-B953-4119-9F64-9914E467ECBF}" destId="{E20811D6-E5D4-4C9E-AABF-9E0E1902CA2C}" srcOrd="0" destOrd="0" presId="urn:microsoft.com/office/officeart/2016/7/layout/LinearBlockProcessNumbered"/>
    <dgm:cxn modelId="{F6B1598F-1951-460F-BB68-54B32A798437}" type="presOf" srcId="{DC13AB6D-DEA2-4CBB-AC69-1EF1A6AD1512}" destId="{5F398AEE-BC0F-4F30-99FA-92D67A176C2D}" srcOrd="1" destOrd="0" presId="urn:microsoft.com/office/officeart/2016/7/layout/LinearBlockProcessNumbered"/>
    <dgm:cxn modelId="{4B888393-351D-4489-90C9-5A68061AB236}" srcId="{8AA20905-3954-474B-A606-562BCA026DC1}" destId="{DC13AB6D-DEA2-4CBB-AC69-1EF1A6AD1512}" srcOrd="0" destOrd="0" parTransId="{2C752582-D9FF-4E04-A92F-827DB4BB5C48}" sibTransId="{9C64CC83-643C-4E12-8F97-BC19DC031190}"/>
    <dgm:cxn modelId="{BA068B95-2DA2-453B-8162-90B6AB26C20F}" type="presOf" srcId="{DC13AB6D-DEA2-4CBB-AC69-1EF1A6AD1512}" destId="{DA3A6BD4-857F-4C66-97FA-B1E1C180A950}" srcOrd="0" destOrd="0" presId="urn:microsoft.com/office/officeart/2016/7/layout/LinearBlockProcessNumbered"/>
    <dgm:cxn modelId="{07D44DA2-D4CF-4582-A029-20843D5E0F23}" type="presOf" srcId="{53742231-981F-480A-940F-203EC2F7423F}" destId="{C5BDCA19-B754-421E-A6CC-628F80FC74CB}" srcOrd="1" destOrd="0" presId="urn:microsoft.com/office/officeart/2016/7/layout/LinearBlockProcessNumbered"/>
    <dgm:cxn modelId="{E476EEBC-7C9F-4E07-BD58-1044B9769B64}" srcId="{8AA20905-3954-474B-A606-562BCA026DC1}" destId="{9EF41CC5-EF3B-4A6D-8229-3F1333EADFB3}" srcOrd="2" destOrd="0" parTransId="{DAEF1C7D-B0C5-46FA-BED3-8A54E918D3E0}" sibTransId="{98E6DD7C-B953-4119-9F64-9914E467ECBF}"/>
    <dgm:cxn modelId="{FDD130C2-CD74-4EFB-A226-A939177EE674}" type="presOf" srcId="{53742231-981F-480A-940F-203EC2F7423F}" destId="{00AE7F27-0E5D-4AFB-ACD6-B5A19E79EA42}" srcOrd="0" destOrd="0" presId="urn:microsoft.com/office/officeart/2016/7/layout/LinearBlockProcessNumbered"/>
    <dgm:cxn modelId="{F226B1C2-5D99-403A-8240-EAD6BD4D8534}" srcId="{8AA20905-3954-474B-A606-562BCA026DC1}" destId="{53742231-981F-480A-940F-203EC2F7423F}" srcOrd="1" destOrd="0" parTransId="{2FC75195-FBA1-43DE-85DD-40B4B3A2F1F3}" sibTransId="{EF449C32-A7AE-4099-9E9B-9E2F736A89CE}"/>
    <dgm:cxn modelId="{714928C7-F07E-48C4-BE9E-4842896AB09C}" type="presOf" srcId="{9C64CC83-643C-4E12-8F97-BC19DC031190}" destId="{BBA91679-4684-4A04-8AEB-03038C78A75C}" srcOrd="0" destOrd="0" presId="urn:microsoft.com/office/officeart/2016/7/layout/LinearBlockProcessNumbered"/>
    <dgm:cxn modelId="{7D7B6CF4-1A1D-4E61-B5FE-C95185EF2648}" type="presOf" srcId="{9EF41CC5-EF3B-4A6D-8229-3F1333EADFB3}" destId="{67D48337-9200-42EF-A956-8FC92E9B78D2}" srcOrd="1" destOrd="0" presId="urn:microsoft.com/office/officeart/2016/7/layout/LinearBlockProcessNumbered"/>
    <dgm:cxn modelId="{B9FDDAF6-ABE3-43D5-A54F-4A0002D3FD47}" type="presOf" srcId="{EF449C32-A7AE-4099-9E9B-9E2F736A89CE}" destId="{975C752B-C37A-4BA6-A3AE-2202A141404A}" srcOrd="0" destOrd="0" presId="urn:microsoft.com/office/officeart/2016/7/layout/LinearBlockProcessNumbered"/>
    <dgm:cxn modelId="{6A5BED3A-71F8-4A71-9E51-1F50D58497B5}" type="presParOf" srcId="{579698BD-D232-4926-8D7B-29A69B90858B}" destId="{3DD5B223-886E-4FC7-BDA1-ECA869A474EC}" srcOrd="0" destOrd="0" presId="urn:microsoft.com/office/officeart/2016/7/layout/LinearBlockProcessNumbered"/>
    <dgm:cxn modelId="{50ED9B3F-B939-4662-8866-7D833C2E0794}" type="presParOf" srcId="{3DD5B223-886E-4FC7-BDA1-ECA869A474EC}" destId="{DA3A6BD4-857F-4C66-97FA-B1E1C180A950}" srcOrd="0" destOrd="0" presId="urn:microsoft.com/office/officeart/2016/7/layout/LinearBlockProcessNumbered"/>
    <dgm:cxn modelId="{0D013F25-1B82-4F7B-AEF4-E93C2E95B0C3}" type="presParOf" srcId="{3DD5B223-886E-4FC7-BDA1-ECA869A474EC}" destId="{BBA91679-4684-4A04-8AEB-03038C78A75C}" srcOrd="1" destOrd="0" presId="urn:microsoft.com/office/officeart/2016/7/layout/LinearBlockProcessNumbered"/>
    <dgm:cxn modelId="{1E713196-E09A-42B0-BC2D-5294D0D9C36F}" type="presParOf" srcId="{3DD5B223-886E-4FC7-BDA1-ECA869A474EC}" destId="{5F398AEE-BC0F-4F30-99FA-92D67A176C2D}" srcOrd="2" destOrd="0" presId="urn:microsoft.com/office/officeart/2016/7/layout/LinearBlockProcessNumbered"/>
    <dgm:cxn modelId="{F8935481-B234-48A2-8E9B-6F423817537E}" type="presParOf" srcId="{579698BD-D232-4926-8D7B-29A69B90858B}" destId="{3C27A223-AC17-40BD-B7C5-0447661C2934}" srcOrd="1" destOrd="0" presId="urn:microsoft.com/office/officeart/2016/7/layout/LinearBlockProcessNumbered"/>
    <dgm:cxn modelId="{2A71550B-14EE-4B95-A40C-E132F64E84DB}" type="presParOf" srcId="{579698BD-D232-4926-8D7B-29A69B90858B}" destId="{0864151C-845B-4A50-9755-7EE613694D81}" srcOrd="2" destOrd="0" presId="urn:microsoft.com/office/officeart/2016/7/layout/LinearBlockProcessNumbered"/>
    <dgm:cxn modelId="{819F34FD-11F2-459D-B90D-FA1539737ADA}" type="presParOf" srcId="{0864151C-845B-4A50-9755-7EE613694D81}" destId="{00AE7F27-0E5D-4AFB-ACD6-B5A19E79EA42}" srcOrd="0" destOrd="0" presId="urn:microsoft.com/office/officeart/2016/7/layout/LinearBlockProcessNumbered"/>
    <dgm:cxn modelId="{FAA4A22E-63A9-40D7-AF37-15573F3C350A}" type="presParOf" srcId="{0864151C-845B-4A50-9755-7EE613694D81}" destId="{975C752B-C37A-4BA6-A3AE-2202A141404A}" srcOrd="1" destOrd="0" presId="urn:microsoft.com/office/officeart/2016/7/layout/LinearBlockProcessNumbered"/>
    <dgm:cxn modelId="{ABA4B620-C848-4944-B91E-2E492EED893C}" type="presParOf" srcId="{0864151C-845B-4A50-9755-7EE613694D81}" destId="{C5BDCA19-B754-421E-A6CC-628F80FC74CB}" srcOrd="2" destOrd="0" presId="urn:microsoft.com/office/officeart/2016/7/layout/LinearBlockProcessNumbered"/>
    <dgm:cxn modelId="{981D06A1-F8EB-4C14-9C2A-EA505D9C81FA}" type="presParOf" srcId="{579698BD-D232-4926-8D7B-29A69B90858B}" destId="{3E36C1DA-E751-469B-91D5-B7ADF3790DAB}" srcOrd="3" destOrd="0" presId="urn:microsoft.com/office/officeart/2016/7/layout/LinearBlockProcessNumbered"/>
    <dgm:cxn modelId="{D7BB022A-2504-497B-9672-D97F4CB95B15}" type="presParOf" srcId="{579698BD-D232-4926-8D7B-29A69B90858B}" destId="{19974A3A-09A4-40DE-BB0F-D9AED1ACB06E}" srcOrd="4" destOrd="0" presId="urn:microsoft.com/office/officeart/2016/7/layout/LinearBlockProcessNumbered"/>
    <dgm:cxn modelId="{A085F843-0169-43CB-B042-74EAB6E1674B}" type="presParOf" srcId="{19974A3A-09A4-40DE-BB0F-D9AED1ACB06E}" destId="{CAD62F17-E99D-4FEF-B376-961CA4CB20EB}" srcOrd="0" destOrd="0" presId="urn:microsoft.com/office/officeart/2016/7/layout/LinearBlockProcessNumbered"/>
    <dgm:cxn modelId="{A179DBCD-25F3-44B6-BAA7-26EBC7B29448}" type="presParOf" srcId="{19974A3A-09A4-40DE-BB0F-D9AED1ACB06E}" destId="{E20811D6-E5D4-4C9E-AABF-9E0E1902CA2C}" srcOrd="1" destOrd="0" presId="urn:microsoft.com/office/officeart/2016/7/layout/LinearBlockProcessNumbered"/>
    <dgm:cxn modelId="{7429BDE6-E17F-4E08-960D-D62B256C81F6}" type="presParOf" srcId="{19974A3A-09A4-40DE-BB0F-D9AED1ACB06E}" destId="{67D48337-9200-42EF-A956-8FC92E9B78D2}" srcOrd="2" destOrd="0" presId="urn:microsoft.com/office/officeart/2016/7/layout/LinearBlockProcessNumbered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3A6BD4-857F-4C66-97FA-B1E1C180A950}">
      <dsp:nvSpPr>
        <dsp:cNvPr id="0" name=""/>
        <dsp:cNvSpPr/>
      </dsp:nvSpPr>
      <dsp:spPr>
        <a:xfrm>
          <a:off x="808" y="0"/>
          <a:ext cx="3275967" cy="371475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593" tIns="0" rIns="323593" bIns="330200" numCol="1" spcCol="1270" rtlCol="0" anchor="t" anchorCtr="0">
          <a:noAutofit/>
        </a:bodyPr>
        <a:lstStyle/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ja-JP" altLang="en-US" sz="2200" kern="1200" dirty="0">
              <a:latin typeface="MS Mincho" panose="02020609040205080304" pitchFamily="17" charset="-128"/>
              <a:ea typeface="MS Mincho" panose="02020609040205080304" pitchFamily="17" charset="-128"/>
            </a:rPr>
            <a:t>量子アニーリング　イジング模型　</a:t>
          </a:r>
          <a:endParaRPr lang="ja" sz="2200" kern="1200" dirty="0">
            <a:latin typeface="MS Mincho" panose="02020609040205080304" pitchFamily="17" charset="-128"/>
            <a:ea typeface="MS Mincho" panose="02020609040205080304" pitchFamily="17" charset="-128"/>
          </a:endParaRPr>
        </a:p>
      </dsp:txBody>
      <dsp:txXfrm>
        <a:off x="808" y="1485900"/>
        <a:ext cx="3275967" cy="2228850"/>
      </dsp:txXfrm>
    </dsp:sp>
    <dsp:sp modelId="{BBA91679-4684-4A04-8AEB-03038C78A75C}">
      <dsp:nvSpPr>
        <dsp:cNvPr id="0" name=""/>
        <dsp:cNvSpPr/>
      </dsp:nvSpPr>
      <dsp:spPr>
        <a:xfrm>
          <a:off x="808" y="0"/>
          <a:ext cx="3275967" cy="1485900"/>
        </a:xfrm>
        <a:prstGeom prst="rect">
          <a:avLst/>
        </a:prstGeom>
        <a:noFill/>
        <a:ln w="15875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593" tIns="165100" rIns="323593" bIns="165100" numCol="1" spcCol="1270" rtlCol="0" anchor="ctr" anchorCtr="0">
          <a:noAutofit/>
        </a:bodyPr>
        <a:lstStyle/>
        <a:p>
          <a:pPr marL="0" lvl="0" indent="0" algn="l" defTabSz="29337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ja" sz="6600" kern="1200"/>
            <a:t>01</a:t>
          </a:r>
          <a:endParaRPr lang="ja" sz="6600" kern="1200" dirty="0"/>
        </a:p>
      </dsp:txBody>
      <dsp:txXfrm>
        <a:off x="808" y="0"/>
        <a:ext cx="3275967" cy="1485900"/>
      </dsp:txXfrm>
    </dsp:sp>
    <dsp:sp modelId="{00AE7F27-0E5D-4AFB-ACD6-B5A19E79EA42}">
      <dsp:nvSpPr>
        <dsp:cNvPr id="0" name=""/>
        <dsp:cNvSpPr/>
      </dsp:nvSpPr>
      <dsp:spPr>
        <a:xfrm>
          <a:off x="3538853" y="0"/>
          <a:ext cx="3275967" cy="371475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593" tIns="0" rIns="323593" bIns="330200" numCol="1" spcCol="1270" rtlCol="0" anchor="t" anchorCtr="0">
          <a:noAutofit/>
        </a:bodyPr>
        <a:lstStyle/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ja-JP" altLang="en-US" sz="2200" kern="1200" dirty="0">
              <a:latin typeface="MS Mincho" panose="02020609040205080304" pitchFamily="17" charset="-128"/>
              <a:ea typeface="MS Mincho" panose="02020609040205080304" pitchFamily="17" charset="-128"/>
            </a:rPr>
            <a:t>ホップフィールドモデル</a:t>
          </a:r>
          <a:endParaRPr lang="en-US" altLang="ja-JP" sz="2200" kern="1200" dirty="0">
            <a:latin typeface="MS Mincho" panose="02020609040205080304" pitchFamily="17" charset="-128"/>
            <a:ea typeface="MS Mincho" panose="02020609040205080304" pitchFamily="17" charset="-128"/>
          </a:endParaRPr>
        </a:p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ja-JP" altLang="en-US" sz="2200" kern="1200" dirty="0">
              <a:latin typeface="MS Mincho" panose="02020609040205080304" pitchFamily="17" charset="-128"/>
              <a:ea typeface="MS Mincho" panose="02020609040205080304" pitchFamily="17" charset="-128"/>
            </a:rPr>
            <a:t>ボルツマンマシン　生成</a:t>
          </a:r>
          <a:r>
            <a:rPr lang="en-US" altLang="ja-JP" sz="2200" kern="1200" dirty="0">
              <a:latin typeface="MS Mincho" panose="02020609040205080304" pitchFamily="17" charset="-128"/>
              <a:ea typeface="MS Mincho" panose="02020609040205080304" pitchFamily="17" charset="-128"/>
            </a:rPr>
            <a:t>AI</a:t>
          </a:r>
          <a:endParaRPr lang="ja" sz="2200" kern="1200" dirty="0">
            <a:latin typeface="MS Mincho" panose="02020609040205080304" pitchFamily="17" charset="-128"/>
            <a:ea typeface="MS Mincho" panose="02020609040205080304" pitchFamily="17" charset="-128"/>
          </a:endParaRPr>
        </a:p>
      </dsp:txBody>
      <dsp:txXfrm>
        <a:off x="3538853" y="1485900"/>
        <a:ext cx="3275967" cy="2228850"/>
      </dsp:txXfrm>
    </dsp:sp>
    <dsp:sp modelId="{975C752B-C37A-4BA6-A3AE-2202A141404A}">
      <dsp:nvSpPr>
        <dsp:cNvPr id="0" name=""/>
        <dsp:cNvSpPr/>
      </dsp:nvSpPr>
      <dsp:spPr>
        <a:xfrm>
          <a:off x="3538853" y="0"/>
          <a:ext cx="3275967" cy="1485900"/>
        </a:xfrm>
        <a:prstGeom prst="rect">
          <a:avLst/>
        </a:prstGeom>
        <a:noFill/>
        <a:ln w="15875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593" tIns="165100" rIns="323593" bIns="165100" numCol="1" spcCol="1270" rtlCol="0" anchor="ctr" anchorCtr="0">
          <a:noAutofit/>
        </a:bodyPr>
        <a:lstStyle/>
        <a:p>
          <a:pPr marL="0" lvl="0" indent="0" algn="l" defTabSz="29337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ja" sz="6600" kern="1200"/>
            <a:t>02</a:t>
          </a:r>
        </a:p>
      </dsp:txBody>
      <dsp:txXfrm>
        <a:off x="3538853" y="0"/>
        <a:ext cx="3275967" cy="1485900"/>
      </dsp:txXfrm>
    </dsp:sp>
    <dsp:sp modelId="{CAD62F17-E99D-4FEF-B376-961CA4CB20EB}">
      <dsp:nvSpPr>
        <dsp:cNvPr id="0" name=""/>
        <dsp:cNvSpPr/>
      </dsp:nvSpPr>
      <dsp:spPr>
        <a:xfrm>
          <a:off x="7076898" y="0"/>
          <a:ext cx="3275967" cy="3714750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593" tIns="0" rIns="323593" bIns="330200" numCol="1" spcCol="1270" rtlCol="0" anchor="t" anchorCtr="0">
          <a:noAutofit/>
        </a:bodyPr>
        <a:lstStyle/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ja" sz="2200" kern="1200" dirty="0">
              <a:latin typeface="MS Mincho" panose="02020609040205080304" pitchFamily="17" charset="-128"/>
              <a:ea typeface="MS Mincho" panose="02020609040205080304" pitchFamily="17" charset="-128"/>
            </a:rPr>
            <a:t>Pellentesque habitant morbi tristique senectus et netus et malesuada fames.</a:t>
          </a:r>
        </a:p>
      </dsp:txBody>
      <dsp:txXfrm>
        <a:off x="7076898" y="1485900"/>
        <a:ext cx="3275967" cy="2228850"/>
      </dsp:txXfrm>
    </dsp:sp>
    <dsp:sp modelId="{E20811D6-E5D4-4C9E-AABF-9E0E1902CA2C}">
      <dsp:nvSpPr>
        <dsp:cNvPr id="0" name=""/>
        <dsp:cNvSpPr/>
      </dsp:nvSpPr>
      <dsp:spPr>
        <a:xfrm>
          <a:off x="7076898" y="0"/>
          <a:ext cx="3275967" cy="1485900"/>
        </a:xfrm>
        <a:prstGeom prst="rect">
          <a:avLst/>
        </a:prstGeom>
        <a:noFill/>
        <a:ln w="15875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593" tIns="165100" rIns="323593" bIns="165100" numCol="1" spcCol="1270" rtlCol="0" anchor="ctr" anchorCtr="0">
          <a:noAutofit/>
        </a:bodyPr>
        <a:lstStyle/>
        <a:p>
          <a:pPr marL="0" lvl="0" indent="0" algn="l" defTabSz="29337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ja" sz="6600" kern="1200"/>
            <a:t>03</a:t>
          </a:r>
          <a:endParaRPr lang="ja" sz="6600" kern="1200" dirty="0"/>
        </a:p>
      </dsp:txBody>
      <dsp:txXfrm>
        <a:off x="7076898" y="0"/>
        <a:ext cx="3275967" cy="14859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LinearBlockProcessNumbered">
  <dgm:title val="Linear Block Process Numbered"/>
  <dgm:desc val="Used to show a progression; a timeline; sequential steps in a task, process, or workflow; or to emphasize movement or direction. Automatic numbers have been introduced to show the steps of the process. Level 1 text and Level 2 text both appears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 rtlCol="0"/>
            <a:lstStyle/>
            <a:p>
              <a:pPr rtl="0"/>
              <a:r>
                <a:t>01</a:t>
              </a:r>
            </a:p>
          </dgm:t>
        </dgm:pt>
        <dgm:pt modelId="201" type="sibTrans" cxnId="5">
          <dgm:prSet phldrT="2"/>
          <dgm:t>
            <a:bodyPr rtlCol="0"/>
            <a:lstStyle/>
            <a:p>
              <a:pPr rtl="0"/>
              <a:r>
                <a:t>02</a:t>
              </a:r>
            </a:p>
          </dgm:t>
        </dgm:pt>
        <dgm:pt modelId="301" type="sibTrans" cxnId="6">
          <dgm:prSet phldrT="3"/>
          <dgm:t>
            <a:bodyPr rtlCol="0"/>
            <a:lstStyle/>
            <a:p>
              <a:pPr rtl="0"/>
              <a:r>
                <a:t>03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  <dgm:param type="parTxRTL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1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E8F9CDB3-F68C-4B9B-9D9E-9D6CF75262FE}" type="datetime1">
              <a:rPr lang="ja-JP" altLang="en-US" smtClean="0"/>
              <a:t>2025/4/6</a:t>
            </a:fld>
            <a:endParaRPr lang="en-US" dirty="0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51E602E8-7778-4840-9C52-CF866E2E76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600392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6F09E973-4F09-4C43-910C-164B38C4EA34}" type="datetime1">
              <a:rPr lang="ja-JP" altLang="en-US" smtClean="0"/>
              <a:t>2025/4/6</a:t>
            </a:fld>
            <a:endParaRPr 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ja"/>
              <a:t>マスター テキストの書式設定</a:t>
            </a:r>
            <a:endParaRPr lang="en-US"/>
          </a:p>
          <a:p>
            <a:pPr lvl="1" rtl="0"/>
            <a:r>
              <a:rPr lang="ja"/>
              <a:t>第 2 レベル</a:t>
            </a:r>
          </a:p>
          <a:p>
            <a:pPr lvl="2" rtl="0"/>
            <a:r>
              <a:rPr lang="ja"/>
              <a:t>第 3 レベル</a:t>
            </a:r>
          </a:p>
          <a:p>
            <a:pPr lvl="3" rtl="0"/>
            <a:r>
              <a:rPr lang="ja"/>
              <a:t>第 4 レベル</a:t>
            </a:r>
          </a:p>
          <a:p>
            <a:pPr lvl="4" rtl="0"/>
            <a:r>
              <a:rPr lang="ja"/>
              <a:t>第 5 レベル</a:t>
            </a:r>
            <a:endParaRPr 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7E86D5CD-F53C-40AA-8F25-6C53AFF44E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398133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 hasCustomPrompt="1"/>
          </p:nvPr>
        </p:nvSpPr>
        <p:spPr>
          <a:xfrm>
            <a:off x="1370693" y="1769540"/>
            <a:ext cx="9440034" cy="1828801"/>
          </a:xfrm>
        </p:spPr>
        <p:txBody>
          <a:bodyPr rtlCol="0" anchor="b">
            <a:normAutofit/>
          </a:bodyPr>
          <a:lstStyle>
            <a:lvl1pPr algn="ctr">
              <a:defRPr sz="5400"/>
            </a:lvl1pPr>
          </a:lstStyle>
          <a:p>
            <a:pPr rtl="0"/>
            <a:r>
              <a:rPr lang="ja" dirty="0"/>
              <a:t>マスター タイトルの書式</a:t>
            </a:r>
            <a:br>
              <a:rPr lang="en-US" altLang="ja" dirty="0"/>
            </a:br>
            <a:r>
              <a:rPr lang="ja" dirty="0"/>
              <a:t>設定</a:t>
            </a:r>
            <a:endParaRPr lang="en-US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rtlCol="0"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E53D7DF-4CDD-43DA-B96B-C485113E0738}" type="datetime1">
              <a:rPr lang="ja-JP" altLang="en-US" smtClean="0"/>
              <a:t>2025/4/6</a:t>
            </a:fld>
            <a:endParaRPr lang="en-US" dirty="0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25254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キャプション付きパノラマ画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画像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rtlCol="0" anchor="b">
            <a:normAutofit/>
          </a:bodyPr>
          <a:lstStyle>
            <a:lvl1pPr algn="ctr">
              <a:defRPr sz="2800"/>
            </a:lvl1pPr>
          </a:lstStyle>
          <a:p>
            <a:pPr rtl="0"/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図プレースホルダー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rtlCol="0"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E70B89F-332F-427A-9E32-23218D175F45}" type="datetime1">
              <a:rPr lang="ja-JP" altLang="en-US" smtClean="0"/>
              <a:t>2025/4/6</a:t>
            </a:fld>
            <a:endParaRPr lang="en-US" dirty="0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46655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とキャプショ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rtlCol="0" anchor="ctr">
            <a:normAutofit/>
          </a:bodyPr>
          <a:lstStyle>
            <a:lvl1pPr>
              <a:defRPr sz="4000"/>
            </a:lvl1pPr>
          </a:lstStyle>
          <a:p>
            <a:pPr rtl="0"/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rtlCol="0"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23CBACE-1468-4D80-8308-73AE5839D7F1}" type="datetime1">
              <a:rPr lang="ja-JP" altLang="en-US" smtClean="0"/>
              <a:t>2025/4/6</a:t>
            </a:fld>
            <a:endParaRPr lang="en-US" dirty="0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12055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キャプション付き引用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12" name="テキスト プレースホルダー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rtlCol="0"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ja-JP" altLang="en-US"/>
              <a:t>マスター テキストの書式設定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56C6B54-5EEA-434B-AC71-32E27ACA0F86}" type="datetime1">
              <a:rPr lang="ja-JP" altLang="en-US" smtClean="0"/>
              <a:t>2025/4/6</a:t>
            </a:fld>
            <a:endParaRPr lang="en-US" dirty="0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rtl="0"/>
            <a:r>
              <a:rPr lang="ja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ja" sz="80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805943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rtlCol="0"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B51D1FD-8499-4CD9-B337-603BC315D901}" type="datetime1">
              <a:rPr lang="ja-JP" altLang="en-US" smtClean="0"/>
              <a:t>2025/4/6</a:t>
            </a:fld>
            <a:endParaRPr lang="en-US" dirty="0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88362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タイトル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 rtlCol="0"/>
          <a:lstStyle/>
          <a:p>
            <a:pPr rtl="0"/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7" name="テキスト プレースホルダー 2"/>
          <p:cNvSpPr>
            <a:spLocks noGrp="1"/>
          </p:cNvSpPr>
          <p:nvPr>
            <p:ph type="body" idx="1" hasCustomPrompt="1"/>
          </p:nvPr>
        </p:nvSpPr>
        <p:spPr>
          <a:xfrm>
            <a:off x="913795" y="1885950"/>
            <a:ext cx="3300984" cy="76478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ja" dirty="0"/>
              <a:t>マスター テキストの</a:t>
            </a:r>
            <a:br>
              <a:rPr lang="en-US" altLang="ja" dirty="0"/>
            </a:br>
            <a:r>
              <a:rPr lang="ja" dirty="0"/>
              <a:t>書式設定</a:t>
            </a:r>
          </a:p>
        </p:txBody>
      </p:sp>
      <p:sp>
        <p:nvSpPr>
          <p:cNvPr id="8" name="テキスト プレースホルダー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ja-JP" altLang="en-US"/>
              <a:t>マスター テキストの書式設定</a:t>
            </a:r>
          </a:p>
        </p:txBody>
      </p:sp>
      <p:sp>
        <p:nvSpPr>
          <p:cNvPr id="9" name="テキスト プレースホルダー 4"/>
          <p:cNvSpPr>
            <a:spLocks noGrp="1"/>
          </p:cNvSpPr>
          <p:nvPr>
            <p:ph type="body" sz="quarter" idx="3" hasCustomPrompt="1"/>
          </p:nvPr>
        </p:nvSpPr>
        <p:spPr>
          <a:xfrm>
            <a:off x="4446711" y="1885949"/>
            <a:ext cx="3300984" cy="764783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ja" dirty="0"/>
              <a:t>クリックしてマスター テキストのスタイルを</a:t>
            </a:r>
            <a:br>
              <a:rPr lang="en-US" altLang="ja" dirty="0"/>
            </a:br>
            <a:r>
              <a:rPr lang="ja" dirty="0"/>
              <a:t>編集</a:t>
            </a:r>
          </a:p>
        </p:txBody>
      </p:sp>
      <p:sp>
        <p:nvSpPr>
          <p:cNvPr id="10" name="テキスト プレースホルダー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ja-JP" altLang="en-US"/>
              <a:t>マスター テキストの書式設定</a:t>
            </a:r>
          </a:p>
        </p:txBody>
      </p:sp>
      <p:sp>
        <p:nvSpPr>
          <p:cNvPr id="11" name="テキスト プレースホルダー 4"/>
          <p:cNvSpPr>
            <a:spLocks noGrp="1"/>
          </p:cNvSpPr>
          <p:nvPr>
            <p:ph type="body" sz="quarter" idx="13" hasCustomPrompt="1"/>
          </p:nvPr>
        </p:nvSpPr>
        <p:spPr>
          <a:xfrm>
            <a:off x="7966572" y="1885950"/>
            <a:ext cx="3300984" cy="76478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ja" dirty="0"/>
              <a:t>マスター テキストの</a:t>
            </a:r>
            <a:br>
              <a:rPr lang="en-US" altLang="ja" dirty="0"/>
            </a:br>
            <a:r>
              <a:rPr lang="ja" dirty="0"/>
              <a:t>書式設定</a:t>
            </a:r>
          </a:p>
        </p:txBody>
      </p:sp>
      <p:sp>
        <p:nvSpPr>
          <p:cNvPr id="12" name="テキスト プレースホルダー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ja-JP" altLang="en-US"/>
              <a:t>マスター テキストの書式設定</a:t>
            </a:r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AACF4B5-A414-4DA7-A919-EA6B04EB7914}" type="datetime1">
              <a:rPr lang="ja-JP" altLang="en-US" smtClean="0"/>
              <a:t>2025/4/6</a:t>
            </a:fld>
            <a:endParaRPr lang="en-US" dirty="0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74069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つの画像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画像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画像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画像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タイトル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 rtlCol="0"/>
          <a:lstStyle/>
          <a:p>
            <a:pPr rtl="0"/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19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1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ja-JP" altLang="en-US"/>
              <a:t>マスター テキストの書式設定</a:t>
            </a:r>
          </a:p>
        </p:txBody>
      </p:sp>
      <p:sp>
        <p:nvSpPr>
          <p:cNvPr id="20" name="図プレースホルダー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21" name="テキスト プレースホルダー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ja-JP" altLang="en-US"/>
              <a:t>マスター テキストの書式設定</a:t>
            </a:r>
          </a:p>
        </p:txBody>
      </p:sp>
      <p:sp>
        <p:nvSpPr>
          <p:cNvPr id="22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1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ja-JP" altLang="en-US"/>
              <a:t>マスター テキストの書式設定</a:t>
            </a:r>
          </a:p>
        </p:txBody>
      </p:sp>
      <p:sp>
        <p:nvSpPr>
          <p:cNvPr id="23" name="図プレースホルダー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24" name="テキスト プレースホルダー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ja-JP" altLang="en-US"/>
              <a:t>マスター テキストの書式設定</a:t>
            </a:r>
          </a:p>
        </p:txBody>
      </p:sp>
      <p:sp>
        <p:nvSpPr>
          <p:cNvPr id="25" name="テキスト プレースホルダー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1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ja-JP" altLang="en-US"/>
              <a:t>マスター テキストの書式設定</a:t>
            </a:r>
          </a:p>
        </p:txBody>
      </p:sp>
      <p:sp>
        <p:nvSpPr>
          <p:cNvPr id="26" name="図プレースホルダー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27" name="テキスト プレースホルダー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ja-JP" altLang="en-US"/>
              <a:t>マスター テキストの書式設定</a:t>
            </a:r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D5CC9C5-604F-4013-AA7C-74EF8208D47D}" type="datetime1">
              <a:rPr lang="ja-JP" altLang="en-US" smtClean="0"/>
              <a:t>2025/4/6</a:t>
            </a:fld>
            <a:endParaRPr lang="en-US" dirty="0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3026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 anchor="t"/>
          <a:lstStyle/>
          <a:p>
            <a:pPr lvl="0" rtl="0"/>
            <a:r>
              <a:rPr lang="ja-JP" altLang="en-US"/>
              <a:t>マスター テキストの書式設定</a:t>
            </a:r>
          </a:p>
          <a:p>
            <a:pPr lvl="1" rtl="0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 rtl="0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 rtl="0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 rtl="0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4FFBE5D-D88E-482C-B250-7DE28C8073AE}" type="datetime1">
              <a:rPr lang="ja-JP" altLang="en-US" smtClean="0"/>
              <a:t>2025/4/6</a:t>
            </a:fld>
            <a:endParaRPr lang="en-US" dirty="0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41586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 rtlCol="0"/>
          <a:lstStyle>
            <a:lvl1pPr algn="l">
              <a:defRPr/>
            </a:lvl1pPr>
          </a:lstStyle>
          <a:p>
            <a:pPr rtl="0"/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rtlCol="0" anchor="t"/>
          <a:lstStyle/>
          <a:p>
            <a:pPr lvl="0" rtl="0"/>
            <a:r>
              <a:rPr lang="ja-JP" altLang="en-US"/>
              <a:t>マスター テキストの書式設定</a:t>
            </a:r>
          </a:p>
          <a:p>
            <a:pPr lvl="1" rtl="0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 rtl="0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 rtl="0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 rtl="0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2459866-2754-4216-9544-E386333DE7BF}" type="datetime1">
              <a:rPr lang="ja-JP" altLang="en-US" smtClean="0"/>
              <a:t>2025/4/6</a:t>
            </a:fld>
            <a:endParaRPr lang="en-US" dirty="0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45277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ja-JP" altLang="en-US"/>
              <a:t>マスター テキストの書式設定</a:t>
            </a:r>
          </a:p>
          <a:p>
            <a:pPr lvl="1" rtl="0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 rtl="0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 rtl="0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 rtl="0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FA5CEE9-FDE4-4285-BAC0-9EA43800DEE2}" type="datetime1">
              <a:rPr lang="ja-JP" altLang="en-US" smtClean="0"/>
              <a:t>2025/4/6</a:t>
            </a:fld>
            <a:endParaRPr lang="en-US" dirty="0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58651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 ヘッダ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rtlCol="0" anchor="b"/>
          <a:lstStyle>
            <a:lvl1pPr algn="ctr">
              <a:defRPr sz="4000" b="0" cap="none"/>
            </a:lvl1pPr>
          </a:lstStyle>
          <a:p>
            <a:pPr rtl="0"/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rtlCol="0"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ja-JP" altLang="en-US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13E7006-D2A0-4A1F-9D0A-EDFDD04871ED}" type="datetime1">
              <a:rPr lang="ja-JP" altLang="en-US" smtClean="0"/>
              <a:t>2025/4/6</a:t>
            </a:fld>
            <a:endParaRPr lang="en-US" dirty="0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64868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段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 rtlCol="0"/>
          <a:lstStyle/>
          <a:p>
            <a:pPr rtl="0"/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rtlCol="0" anchor="t">
            <a:normAutofit/>
          </a:bodyPr>
          <a:lstStyle/>
          <a:p>
            <a:pPr lvl="0" rtl="0"/>
            <a:r>
              <a:rPr lang="ja-JP" altLang="en-US"/>
              <a:t>マスター テキストの書式設定</a:t>
            </a:r>
          </a:p>
          <a:p>
            <a:pPr lvl="1" rtl="0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 rtl="0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 rtl="0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 rtl="0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rtlCol="0" anchor="t">
            <a:normAutofit/>
          </a:bodyPr>
          <a:lstStyle/>
          <a:p>
            <a:pPr lvl="0" rtl="0"/>
            <a:r>
              <a:rPr lang="ja-JP" altLang="en-US"/>
              <a:t>マスター テキストの書式設定</a:t>
            </a:r>
          </a:p>
          <a:p>
            <a:pPr lvl="1" rtl="0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 rtl="0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 rtl="0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 rtl="0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AD82F60-B064-4DB0-B16A-6E88C4F6A0A4}" type="datetime1">
              <a:rPr lang="ja-JP" altLang="en-US" smtClean="0"/>
              <a:t>2025/4/6</a:t>
            </a:fld>
            <a:endParaRPr lang="en-US" dirty="0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51756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画像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画像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 hasCustomPrompt="1"/>
          </p:nvPr>
        </p:nvSpPr>
        <p:spPr>
          <a:xfrm>
            <a:off x="1046013" y="1855153"/>
            <a:ext cx="4764764" cy="692494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ja" dirty="0"/>
              <a:t>クリックしてマスター テキストの</a:t>
            </a:r>
            <a:br>
              <a:rPr lang="en-US" altLang="ja" dirty="0"/>
            </a:br>
            <a:r>
              <a:rPr lang="ja" dirty="0"/>
              <a:t>スタイルを編集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rtlCol="0"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 rtl="0"/>
            <a:r>
              <a:rPr lang="ja-JP" altLang="en-US"/>
              <a:t>マスター テキストの書式設定</a:t>
            </a:r>
          </a:p>
          <a:p>
            <a:pPr lvl="1" rtl="0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 rtl="0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 rtl="0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 rtl="0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ja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 hasCustomPrompt="1"/>
          </p:nvPr>
        </p:nvSpPr>
        <p:spPr>
          <a:xfrm>
            <a:off x="6363166" y="1855152"/>
            <a:ext cx="4779582" cy="692495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ja" dirty="0"/>
              <a:t>クリックしてマスター テキストの</a:t>
            </a:r>
            <a:br>
              <a:rPr lang="en-US" altLang="ja" dirty="0"/>
            </a:br>
            <a:r>
              <a:rPr lang="ja" dirty="0"/>
              <a:t>スタイルを編集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rtlCol="0"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 rtl="0"/>
            <a:r>
              <a:rPr lang="ja-JP" altLang="en-US"/>
              <a:t>マスター テキストの書式設定</a:t>
            </a:r>
          </a:p>
          <a:p>
            <a:pPr lvl="1" rtl="0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 rtl="0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 rtl="0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 rtl="0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ja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78B9C72-4486-44F9-A32A-439F545EB3A2}" type="datetime1">
              <a:rPr lang="ja-JP" altLang="en-US" smtClean="0"/>
              <a:t>2025/4/6</a:t>
            </a:fld>
            <a:endParaRPr lang="en-US" dirty="0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88870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3ACA72A-6AAE-4515-B965-EEBB1B1037DA}" type="datetime1">
              <a:rPr lang="ja-JP" altLang="en-US" smtClean="0"/>
              <a:t>2025/4/6</a:t>
            </a:fld>
            <a:endParaRPr lang="en-US" dirty="0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48886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A6E1346-F133-41BE-AD8C-959ADCA7ADFA}" type="datetime1">
              <a:rPr lang="ja-JP" altLang="en-US" smtClean="0"/>
              <a:t>2025/4/6</a:t>
            </a:fld>
            <a:endParaRPr 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59166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キャプション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rtlCol="0" anchor="b">
            <a:normAutofit/>
          </a:bodyPr>
          <a:lstStyle>
            <a:lvl1pPr algn="ctr">
              <a:defRPr sz="2800" b="0"/>
            </a:lvl1pPr>
          </a:lstStyle>
          <a:p>
            <a:pPr rtl="0"/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 rtlCol="0">
            <a:normAutofit/>
          </a:bodyPr>
          <a:lstStyle/>
          <a:p>
            <a:pPr lvl="0" rtl="0"/>
            <a:r>
              <a:rPr lang="ja-JP" altLang="en-US"/>
              <a:t>マスター テキストの書式設定</a:t>
            </a:r>
          </a:p>
          <a:p>
            <a:pPr lvl="1" rtl="0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 rtl="0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 rtl="0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 rtl="0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BEC78F3-5214-46AA-A659-1D72BD77843F}" type="datetime1">
              <a:rPr lang="ja-JP" altLang="en-US" smtClean="0"/>
              <a:t>2025/4/6</a:t>
            </a:fld>
            <a:endParaRPr lang="en-US" dirty="0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64791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キャプション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画像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rtlCol="0" anchor="b">
            <a:noAutofit/>
          </a:bodyPr>
          <a:lstStyle>
            <a:lvl1pPr algn="ctr">
              <a:defRPr sz="3200" b="0"/>
            </a:lvl1pPr>
          </a:lstStyle>
          <a:p>
            <a:pPr rtl="0"/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図プレースホルダー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ja" dirty="0"/>
              <a:t>アイコンをクリックして画像を</a:t>
            </a:r>
            <a:br>
              <a:rPr lang="en-US" altLang="ja" dirty="0"/>
            </a:br>
            <a:r>
              <a:rPr lang="ja" dirty="0"/>
              <a:t>追加</a:t>
            </a:r>
            <a:endParaRPr lang="en-US" dirty="0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22C34AD-32E5-4A39-BFE7-E56EB8E7D96F}" type="datetime1">
              <a:rPr lang="ja-JP" altLang="en-US" smtClean="0"/>
              <a:t>2025/4/6</a:t>
            </a:fld>
            <a:endParaRPr lang="en-US" dirty="0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algn="l" rtl="0"/>
            <a:endParaRPr lang="en-US" dirty="0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3787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ja" dirty="0"/>
              <a:t>マスター タイトルの書式設定</a:t>
            </a:r>
            <a:endParaRPr 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 rtl="0"/>
            <a:r>
              <a:rPr lang="ja" dirty="0"/>
              <a:t>マスター テキストの書式設定</a:t>
            </a:r>
          </a:p>
          <a:p>
            <a:pPr lvl="1" rtl="0"/>
            <a:r>
              <a:rPr lang="ja" dirty="0"/>
              <a:t>第 2 レベル</a:t>
            </a:r>
          </a:p>
          <a:p>
            <a:pPr lvl="2" rtl="0"/>
            <a:r>
              <a:rPr lang="ja" dirty="0"/>
              <a:t>第 3 レベル</a:t>
            </a:r>
          </a:p>
          <a:p>
            <a:pPr lvl="3" rtl="0"/>
            <a:r>
              <a:rPr lang="ja" dirty="0"/>
              <a:t>第 4 レベル</a:t>
            </a:r>
          </a:p>
          <a:p>
            <a:pPr lvl="4" rtl="0"/>
            <a:r>
              <a:rPr lang="ja" dirty="0"/>
              <a:t>第 5 レベル</a:t>
            </a:r>
            <a:endParaRPr 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  <a:latin typeface="MS Mincho" panose="02020609040205080304" pitchFamily="17" charset="-128"/>
                <a:ea typeface="MS Mincho" panose="02020609040205080304" pitchFamily="17" charset="-128"/>
              </a:defRPr>
            </a:lvl1pPr>
          </a:lstStyle>
          <a:p>
            <a:fld id="{5DA4D223-3256-422F-9897-94972049C9B6}" type="datetime1">
              <a:rPr lang="ja-JP" altLang="en-US" smtClean="0"/>
              <a:t>2025/4/6</a:t>
            </a:fld>
            <a:endParaRPr lang="en-US" dirty="0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  <a:latin typeface="MS Mincho" panose="02020609040205080304" pitchFamily="17" charset="-128"/>
                <a:ea typeface="MS Mincho" panose="02020609040205080304" pitchFamily="17" charset="-128"/>
              </a:defRPr>
            </a:lvl1pPr>
          </a:lstStyle>
          <a:p>
            <a:endParaRPr 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  <a:latin typeface="MS Mincho" panose="02020609040205080304" pitchFamily="17" charset="-128"/>
                <a:ea typeface="MS Mincho" panose="02020609040205080304" pitchFamily="17" charset="-128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980277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3" r:id="rId1"/>
    <p:sldLayoutId id="2147483715" r:id="rId2"/>
    <p:sldLayoutId id="2147483716" r:id="rId3"/>
    <p:sldLayoutId id="2147483714" r:id="rId4"/>
    <p:sldLayoutId id="2147483710" r:id="rId5"/>
    <p:sldLayoutId id="2147483694" r:id="rId6"/>
    <p:sldLayoutId id="2147483695" r:id="rId7"/>
    <p:sldLayoutId id="2147483696" r:id="rId8"/>
    <p:sldLayoutId id="2147483697" r:id="rId9"/>
    <p:sldLayoutId id="2147483699" r:id="rId10"/>
    <p:sldLayoutId id="2147483693" r:id="rId11"/>
    <p:sldLayoutId id="2147483700" r:id="rId12"/>
    <p:sldLayoutId id="2147483701" r:id="rId13"/>
    <p:sldLayoutId id="2147483703" r:id="rId14"/>
    <p:sldLayoutId id="2147483704" r:id="rId15"/>
    <p:sldLayoutId id="2147483702" r:id="rId16"/>
    <p:sldLayoutId id="2147483698" r:id="rId17"/>
  </p:sldLayoutIdLst>
  <p:hf sldNum="0" hdr="0" ftr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kumimoji="1"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MS Mincho" panose="02020609040205080304" pitchFamily="17" charset="-128"/>
          <a:ea typeface="MS Mincho" panose="02020609040205080304" pitchFamily="17" charset="-128"/>
          <a:cs typeface="MS Mincho" panose="02020609040205080304" pitchFamily="17" charset="-128"/>
        </a:defRPr>
      </a:lvl1pPr>
      <a:lvl2pPr eaLnBrk="1" hangingPunct="1">
        <a:defRPr kumimoji="1">
          <a:solidFill>
            <a:schemeClr val="tx2"/>
          </a:solidFill>
        </a:defRPr>
      </a:lvl2pPr>
      <a:lvl3pPr eaLnBrk="1" hangingPunct="1">
        <a:defRPr kumimoji="1">
          <a:solidFill>
            <a:schemeClr val="tx2"/>
          </a:solidFill>
        </a:defRPr>
      </a:lvl3pPr>
      <a:lvl4pPr eaLnBrk="1" hangingPunct="1">
        <a:defRPr kumimoji="1">
          <a:solidFill>
            <a:schemeClr val="tx2"/>
          </a:solidFill>
        </a:defRPr>
      </a:lvl4pPr>
      <a:lvl5pPr eaLnBrk="1" hangingPunct="1">
        <a:defRPr kumimoji="1">
          <a:solidFill>
            <a:schemeClr val="tx2"/>
          </a:solidFill>
        </a:defRPr>
      </a:lvl5pPr>
      <a:lvl6pPr eaLnBrk="1" hangingPunct="1">
        <a:defRPr kumimoji="1">
          <a:solidFill>
            <a:schemeClr val="tx2"/>
          </a:solidFill>
        </a:defRPr>
      </a:lvl6pPr>
      <a:lvl7pPr eaLnBrk="1" hangingPunct="1">
        <a:defRPr kumimoji="1">
          <a:solidFill>
            <a:schemeClr val="tx2"/>
          </a:solidFill>
        </a:defRPr>
      </a:lvl7pPr>
      <a:lvl8pPr eaLnBrk="1" hangingPunct="1">
        <a:defRPr kumimoji="1">
          <a:solidFill>
            <a:schemeClr val="tx2"/>
          </a:solidFill>
        </a:defRPr>
      </a:lvl8pPr>
      <a:lvl9pPr eaLnBrk="1" hangingPunct="1">
        <a:defRPr kumimoji="1"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kumimoji="1"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MS Mincho" panose="02020609040205080304" pitchFamily="17" charset="-128"/>
          <a:ea typeface="MS Mincho" panose="02020609040205080304" pitchFamily="17" charset="-128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kumimoji="1"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MS Mincho" panose="02020609040205080304" pitchFamily="17" charset="-128"/>
          <a:ea typeface="MS Mincho" panose="02020609040205080304" pitchFamily="17" charset="-128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kumimoji="1"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MS Mincho" panose="02020609040205080304" pitchFamily="17" charset="-128"/>
          <a:ea typeface="MS Mincho" panose="02020609040205080304" pitchFamily="17" charset="-128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kumimoji="1"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MS Mincho" panose="02020609040205080304" pitchFamily="17" charset="-128"/>
          <a:ea typeface="MS Mincho" panose="02020609040205080304" pitchFamily="17" charset="-128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kumimoji="1"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MS Mincho" panose="02020609040205080304" pitchFamily="17" charset="-128"/>
          <a:ea typeface="MS Mincho" panose="02020609040205080304" pitchFamily="17" charset="-128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kumimoji="1"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kumimoji="1"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kumimoji="1"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kumimoji="1"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画像 4" descr="カップ、コーヒー、食べ物、飲み物を含む画像&#10;&#10;自動生成された説明">
            <a:extLst>
              <a:ext uri="{FF2B5EF4-FFF2-40B4-BE49-F238E27FC236}">
                <a16:creationId xmlns:a16="http://schemas.microsoft.com/office/drawing/2014/main" id="{91BC5572-FC33-4C1C-8DEE-C2CF75A7564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0693" y="1087120"/>
            <a:ext cx="9440034" cy="2648381"/>
          </a:xfrm>
        </p:spPr>
        <p:txBody>
          <a:bodyPr rtlCol="0">
            <a:normAutofit/>
          </a:bodyPr>
          <a:lstStyle/>
          <a:p>
            <a:r>
              <a:rPr lang="ja-JP" altLang="en-US" sz="7200" dirty="0"/>
              <a:t>量子アニーリング</a:t>
            </a:r>
            <a:br>
              <a:rPr lang="en-US" altLang="ja-JP" sz="7200" dirty="0"/>
            </a:br>
            <a:r>
              <a:rPr lang="en-US" altLang="ja-JP" sz="4800" dirty="0"/>
              <a:t>Quantum Annealing</a:t>
            </a:r>
            <a:endParaRPr lang="ja" sz="7200" dirty="0"/>
          </a:p>
        </p:txBody>
      </p:sp>
      <p:sp>
        <p:nvSpPr>
          <p:cNvPr id="3" name="サブタイトル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0693" y="4815324"/>
            <a:ext cx="9440034" cy="816994"/>
          </a:xfrm>
        </p:spPr>
        <p:txBody>
          <a:bodyPr rtlCol="0">
            <a:normAutofit/>
          </a:bodyPr>
          <a:lstStyle/>
          <a:p>
            <a:pPr rtl="0">
              <a:lnSpc>
                <a:spcPct val="50000"/>
              </a:lnSpc>
            </a:pPr>
            <a:r>
              <a:rPr lang="en-US" altLang="ja" sz="2800" dirty="0"/>
              <a:t>2025.3.15</a:t>
            </a:r>
          </a:p>
          <a:p>
            <a:pPr rtl="0">
              <a:lnSpc>
                <a:spcPct val="50000"/>
              </a:lnSpc>
            </a:pPr>
            <a:r>
              <a:rPr lang="en-US" altLang="ja-JP" sz="2800" dirty="0"/>
              <a:t>Koji Matsumoto</a:t>
            </a:r>
            <a:endParaRPr lang="ja" sz="2800" dirty="0"/>
          </a:p>
        </p:txBody>
      </p:sp>
    </p:spTree>
    <p:extLst>
      <p:ext uri="{BB962C8B-B14F-4D97-AF65-F5344CB8AC3E}">
        <p14:creationId xmlns:p14="http://schemas.microsoft.com/office/powerpoint/2010/main" val="6337383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17DD8F5B-D74A-A1E3-24DA-BA156F6201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EA6E1346-F133-41BE-AD8C-959ADCA7ADFA}" type="datetime1">
              <a:rPr lang="ja-JP" altLang="en-US" smtClean="0"/>
              <a:t>2025/4/6</a:t>
            </a:fld>
            <a:endParaRPr 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A6CF67AC-3C9D-8272-C41A-5D748F297B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9103" y="372977"/>
            <a:ext cx="3238952" cy="1695687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D142BBAB-6C41-B064-0371-B3AE212DF6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172" y="2193528"/>
            <a:ext cx="10736173" cy="2295845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BBB5D3A3-22A0-1A00-658B-945307C9D6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172" y="5030715"/>
            <a:ext cx="10631384" cy="1524213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8041066A-CB55-E618-1116-7801BA25AD2C}"/>
              </a:ext>
            </a:extLst>
          </p:cNvPr>
          <p:cNvSpPr txBox="1"/>
          <p:nvPr/>
        </p:nvSpPr>
        <p:spPr>
          <a:xfrm>
            <a:off x="397172" y="1761764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低温時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85B48606-4D56-B5A2-6C19-6AEB6C958CF2}"/>
              </a:ext>
            </a:extLst>
          </p:cNvPr>
          <p:cNvSpPr txBox="1"/>
          <p:nvPr/>
        </p:nvSpPr>
        <p:spPr>
          <a:xfrm>
            <a:off x="397172" y="4661383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高温時</a:t>
            </a:r>
          </a:p>
        </p:txBody>
      </p:sp>
      <p:sp>
        <p:nvSpPr>
          <p:cNvPr id="11" name="吹き出し: 角を丸めた四角形 10">
            <a:extLst>
              <a:ext uri="{FF2B5EF4-FFF2-40B4-BE49-F238E27FC236}">
                <a16:creationId xmlns:a16="http://schemas.microsoft.com/office/drawing/2014/main" id="{F0A14872-7BB9-EDB5-11CD-4E1B62EFE679}"/>
              </a:ext>
            </a:extLst>
          </p:cNvPr>
          <p:cNvSpPr/>
          <p:nvPr/>
        </p:nvSpPr>
        <p:spPr>
          <a:xfrm>
            <a:off x="8993412" y="3061656"/>
            <a:ext cx="2091447" cy="390468"/>
          </a:xfrm>
          <a:prstGeom prst="wedgeRoundRectCallout">
            <a:avLst>
              <a:gd name="adj1" fmla="val -22023"/>
              <a:gd name="adj2" fmla="val 124782"/>
              <a:gd name="adj3" fmla="val 16667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bg1"/>
                </a:solidFill>
              </a:rPr>
              <a:t>同じ向きに揃う</a:t>
            </a:r>
          </a:p>
        </p:txBody>
      </p:sp>
      <p:sp>
        <p:nvSpPr>
          <p:cNvPr id="12" name="吹き出し: 角を丸めた四角形 11">
            <a:extLst>
              <a:ext uri="{FF2B5EF4-FFF2-40B4-BE49-F238E27FC236}">
                <a16:creationId xmlns:a16="http://schemas.microsoft.com/office/drawing/2014/main" id="{A82B0170-EB5A-7C2D-3D18-0BF0DD7BAC3F}"/>
              </a:ext>
            </a:extLst>
          </p:cNvPr>
          <p:cNvSpPr/>
          <p:nvPr/>
        </p:nvSpPr>
        <p:spPr>
          <a:xfrm>
            <a:off x="8866953" y="5144376"/>
            <a:ext cx="2091447" cy="390468"/>
          </a:xfrm>
          <a:prstGeom prst="wedgeRoundRectCallout">
            <a:avLst>
              <a:gd name="adj1" fmla="val -22023"/>
              <a:gd name="adj2" fmla="val 124782"/>
              <a:gd name="adj3" fmla="val 16667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bg1"/>
                </a:solidFill>
              </a:rPr>
              <a:t>向きがばらばら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9623BFAC-61F6-FD98-61AA-C74B1A05C134}"/>
              </a:ext>
            </a:extLst>
          </p:cNvPr>
          <p:cNvSpPr txBox="1"/>
          <p:nvPr/>
        </p:nvSpPr>
        <p:spPr>
          <a:xfrm>
            <a:off x="397172" y="372977"/>
            <a:ext cx="572464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・相転移</a:t>
            </a:r>
            <a:endParaRPr kumimoji="1" lang="en-US" altLang="ja-JP" dirty="0"/>
          </a:p>
          <a:p>
            <a:r>
              <a:rPr kumimoji="1" lang="ja-JP" altLang="en-US" dirty="0"/>
              <a:t>・温度の揺らぎによって、向きがばらばらになる</a:t>
            </a:r>
            <a:endParaRPr kumimoji="1" lang="en-US" altLang="ja-JP" dirty="0"/>
          </a:p>
          <a:p>
            <a:r>
              <a:rPr kumimoji="1" lang="ja-JP" altLang="en-US" dirty="0"/>
              <a:t>・横磁場をかけても同じ</a:t>
            </a:r>
            <a:endParaRPr kumimoji="1" lang="en-US" altLang="ja-JP" dirty="0"/>
          </a:p>
          <a:p>
            <a:r>
              <a:rPr kumimoji="1" lang="ja-JP" altLang="en-US" dirty="0"/>
              <a:t>　横なので、上か下かって言ったら、どっちでもよい</a:t>
            </a:r>
          </a:p>
        </p:txBody>
      </p:sp>
    </p:spTree>
    <p:extLst>
      <p:ext uri="{BB962C8B-B14F-4D97-AF65-F5344CB8AC3E}">
        <p14:creationId xmlns:p14="http://schemas.microsoft.com/office/powerpoint/2010/main" val="17914058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B7F6B868-7693-DEFF-5624-E4A1AA2A53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172" y="994049"/>
            <a:ext cx="9278645" cy="4315427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B5927C3F-B89B-BF5D-3153-0BDB4C539E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6138" y="3190673"/>
            <a:ext cx="4778690" cy="3523808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D5C4EA71-7E0C-52A2-3571-5247DE806A41}"/>
              </a:ext>
            </a:extLst>
          </p:cNvPr>
          <p:cNvSpPr txBox="1"/>
          <p:nvPr/>
        </p:nvSpPr>
        <p:spPr>
          <a:xfrm>
            <a:off x="397172" y="372977"/>
            <a:ext cx="5852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・</a:t>
            </a:r>
            <a:r>
              <a:rPr kumimoji="1" lang="en-US" altLang="ja-JP" dirty="0"/>
              <a:t>β</a:t>
            </a:r>
            <a:r>
              <a:rPr kumimoji="1" lang="ja-JP" altLang="en-US" dirty="0"/>
              <a:t>の値を順番に変更して、スピン向きの平均値を蓄積</a:t>
            </a:r>
          </a:p>
        </p:txBody>
      </p:sp>
      <p:sp>
        <p:nvSpPr>
          <p:cNvPr id="7" name="吹き出し: 角を丸めた四角形 6">
            <a:extLst>
              <a:ext uri="{FF2B5EF4-FFF2-40B4-BE49-F238E27FC236}">
                <a16:creationId xmlns:a16="http://schemas.microsoft.com/office/drawing/2014/main" id="{71E89EF6-45B7-2E2E-8F06-1CDC3FC6B71B}"/>
              </a:ext>
            </a:extLst>
          </p:cNvPr>
          <p:cNvSpPr/>
          <p:nvPr/>
        </p:nvSpPr>
        <p:spPr>
          <a:xfrm>
            <a:off x="7855276" y="3928419"/>
            <a:ext cx="2091447" cy="390468"/>
          </a:xfrm>
          <a:prstGeom prst="wedgeRoundRectCallout">
            <a:avLst>
              <a:gd name="adj1" fmla="val 29605"/>
              <a:gd name="adj2" fmla="val 378893"/>
              <a:gd name="adj3" fmla="val 16667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bg1"/>
                </a:solidFill>
              </a:rPr>
              <a:t>急激な変化</a:t>
            </a:r>
          </a:p>
        </p:txBody>
      </p:sp>
    </p:spTree>
    <p:extLst>
      <p:ext uri="{BB962C8B-B14F-4D97-AF65-F5344CB8AC3E}">
        <p14:creationId xmlns:p14="http://schemas.microsoft.com/office/powerpoint/2010/main" val="1352526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781C7842-C5A5-75F6-57F4-F6FACB1773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173" y="1423652"/>
            <a:ext cx="3834360" cy="2858907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C3BF90A5-1BF5-9CCD-98E7-4131A2D07861}"/>
              </a:ext>
            </a:extLst>
          </p:cNvPr>
          <p:cNvSpPr txBox="1"/>
          <p:nvPr/>
        </p:nvSpPr>
        <p:spPr>
          <a:xfrm>
            <a:off x="397172" y="794841"/>
            <a:ext cx="587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N=5</a:t>
            </a:r>
            <a:endParaRPr kumimoji="1" lang="ja-JP" altLang="en-US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0A149B8F-F992-5064-4905-E7F303305741}"/>
              </a:ext>
            </a:extLst>
          </p:cNvPr>
          <p:cNvSpPr txBox="1"/>
          <p:nvPr/>
        </p:nvSpPr>
        <p:spPr>
          <a:xfrm>
            <a:off x="4391662" y="850330"/>
            <a:ext cx="806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N=100</a:t>
            </a:r>
            <a:endParaRPr kumimoji="1" lang="ja-JP" altLang="en-US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17AE2EAB-64F5-B44E-836E-79D6A9FF59AE}"/>
              </a:ext>
            </a:extLst>
          </p:cNvPr>
          <p:cNvSpPr txBox="1"/>
          <p:nvPr/>
        </p:nvSpPr>
        <p:spPr>
          <a:xfrm>
            <a:off x="397172" y="295770"/>
            <a:ext cx="4801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・スピンの数が少ないと相転移は起こらない</a:t>
            </a:r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1DD419E4-12E5-1D28-249C-7E498CF5AA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5499" y="1404891"/>
            <a:ext cx="3834360" cy="2897762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FF2B75E7-0AC2-3830-076A-974E45B0F5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9055" y="1423652"/>
            <a:ext cx="3961170" cy="2916524"/>
          </a:xfrm>
          <a:prstGeom prst="rect">
            <a:avLst/>
          </a:prstGeom>
        </p:spPr>
      </p:pic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A5722484-7B28-A4C4-6F99-757A095AFF67}"/>
              </a:ext>
            </a:extLst>
          </p:cNvPr>
          <p:cNvSpPr txBox="1"/>
          <p:nvPr/>
        </p:nvSpPr>
        <p:spPr>
          <a:xfrm>
            <a:off x="8249055" y="854007"/>
            <a:ext cx="9222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N=1000</a:t>
            </a:r>
            <a:endParaRPr kumimoji="1" lang="ja-JP" altLang="en-US" dirty="0"/>
          </a:p>
        </p:txBody>
      </p:sp>
      <p:sp>
        <p:nvSpPr>
          <p:cNvPr id="15" name="吹き出し: 角を丸めた四角形 14">
            <a:extLst>
              <a:ext uri="{FF2B5EF4-FFF2-40B4-BE49-F238E27FC236}">
                <a16:creationId xmlns:a16="http://schemas.microsoft.com/office/drawing/2014/main" id="{AFD224BB-F518-FD84-F8B7-42BB4D197DD6}"/>
              </a:ext>
            </a:extLst>
          </p:cNvPr>
          <p:cNvSpPr/>
          <p:nvPr/>
        </p:nvSpPr>
        <p:spPr>
          <a:xfrm>
            <a:off x="8575123" y="1759151"/>
            <a:ext cx="2091447" cy="390468"/>
          </a:xfrm>
          <a:prstGeom prst="wedgeRoundRectCallout">
            <a:avLst>
              <a:gd name="adj1" fmla="val 28675"/>
              <a:gd name="adj2" fmla="val 446157"/>
              <a:gd name="adj3" fmla="val 16667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bg1"/>
                </a:solidFill>
              </a:rPr>
              <a:t>相転移点は</a:t>
            </a:r>
            <a:r>
              <a:rPr kumimoji="1" lang="en-US" altLang="ja-JP" dirty="0">
                <a:solidFill>
                  <a:schemeClr val="bg1"/>
                </a:solidFill>
              </a:rPr>
              <a:t>1.0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35802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4CD51B-F10F-900B-5CA5-DDD7D0AE79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130454DB-FA57-BCC4-EC43-B039A7131C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669" y="758332"/>
            <a:ext cx="5508951" cy="4742241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2954766C-B2CD-8899-D3F1-FF153291A354}"/>
              </a:ext>
            </a:extLst>
          </p:cNvPr>
          <p:cNvSpPr txBox="1"/>
          <p:nvPr/>
        </p:nvSpPr>
        <p:spPr>
          <a:xfrm>
            <a:off x="7255172" y="678109"/>
            <a:ext cx="480131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・</a:t>
            </a:r>
            <a:r>
              <a:rPr kumimoji="1" lang="en-US" altLang="ja-JP" dirty="0"/>
              <a:t>N</a:t>
            </a:r>
            <a:r>
              <a:rPr kumimoji="1" lang="ja-JP" altLang="en-US" dirty="0"/>
              <a:t>が小さいと相転移は起こらない</a:t>
            </a:r>
            <a:endParaRPr kumimoji="1" lang="en-US" altLang="ja-JP" dirty="0"/>
          </a:p>
          <a:p>
            <a:r>
              <a:rPr kumimoji="1" lang="ja-JP" altLang="en-US" dirty="0"/>
              <a:t>・アボガドロ数くらいあると相転移が起こる</a:t>
            </a:r>
            <a:endParaRPr kumimoji="1" lang="en-US" altLang="ja-JP" dirty="0"/>
          </a:p>
          <a:p>
            <a:r>
              <a:rPr kumimoji="1" lang="ja-JP" altLang="en-US" dirty="0"/>
              <a:t>　⇒　我々の世界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ja-JP" altLang="en-US" dirty="0"/>
              <a:t>・</a:t>
            </a:r>
            <a:r>
              <a:rPr kumimoji="1" lang="en-US" altLang="ja-JP" dirty="0"/>
              <a:t>GPT3</a:t>
            </a:r>
            <a:r>
              <a:rPr kumimoji="1" lang="ja-JP" altLang="en-US" dirty="0"/>
              <a:t>は</a:t>
            </a:r>
            <a:r>
              <a:rPr kumimoji="1" lang="en-US" altLang="ja-JP" dirty="0"/>
              <a:t>N</a:t>
            </a:r>
            <a:r>
              <a:rPr kumimoji="1" lang="ja-JP" altLang="en-US" dirty="0"/>
              <a:t>が増大して質的に変化した</a:t>
            </a:r>
          </a:p>
        </p:txBody>
      </p:sp>
    </p:spTree>
    <p:extLst>
      <p:ext uri="{BB962C8B-B14F-4D97-AF65-F5344CB8AC3E}">
        <p14:creationId xmlns:p14="http://schemas.microsoft.com/office/powerpoint/2010/main" val="41022022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93CA66-571C-76FF-5E10-66A66EAE36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CC5F3C70-DCB0-7D43-1B82-80E7489231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ja-JP" altLang="en-US" dirty="0"/>
              <a:t>量子アニーリングマシン　</a:t>
            </a:r>
            <a:r>
              <a:rPr lang="en-US" altLang="ja-JP" dirty="0"/>
              <a:t>D-Wave</a:t>
            </a:r>
            <a:r>
              <a:rPr lang="ja-JP" altLang="en-US" dirty="0"/>
              <a:t>社 </a:t>
            </a:r>
            <a:r>
              <a:rPr lang="en-US" altLang="ja-JP" dirty="0"/>
              <a:t>Leap</a:t>
            </a:r>
            <a:endParaRPr lang="ja-JP" altLang="en-US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2F38BF74-A544-A87C-0362-8A5498A8BB44}"/>
              </a:ext>
            </a:extLst>
          </p:cNvPr>
          <p:cNvSpPr txBox="1"/>
          <p:nvPr/>
        </p:nvSpPr>
        <p:spPr>
          <a:xfrm>
            <a:off x="6967900" y="1592461"/>
            <a:ext cx="522409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・希釈冷却器の先端に量子コンピュータチップ</a:t>
            </a:r>
            <a:endParaRPr kumimoji="1" lang="en-US" altLang="ja-JP" dirty="0"/>
          </a:p>
          <a:p>
            <a:r>
              <a:rPr kumimoji="1" lang="ja-JP" altLang="en-US" dirty="0"/>
              <a:t>　</a:t>
            </a:r>
            <a:r>
              <a:rPr kumimoji="1" lang="en-US" altLang="ja-JP" dirty="0"/>
              <a:t>QPU</a:t>
            </a:r>
          </a:p>
          <a:p>
            <a:r>
              <a:rPr kumimoji="1" lang="ja-JP" altLang="en-US" dirty="0"/>
              <a:t>・宇宙線、磁場、地磁気など遮蔽</a:t>
            </a:r>
            <a:endParaRPr kumimoji="1" lang="en-US" altLang="ja-JP" dirty="0"/>
          </a:p>
          <a:p>
            <a:r>
              <a:rPr kumimoji="1" lang="ja-JP" altLang="en-US" dirty="0"/>
              <a:t>・ロッキード・マーティン</a:t>
            </a:r>
            <a:r>
              <a:rPr kumimoji="1" lang="en-US" altLang="ja-JP" dirty="0"/>
              <a:t>(</a:t>
            </a:r>
            <a:r>
              <a:rPr kumimoji="1" lang="ja-JP" altLang="en-US" dirty="0"/>
              <a:t>軍需関係</a:t>
            </a:r>
            <a:r>
              <a:rPr kumimoji="1" lang="en-US" altLang="ja-JP" dirty="0"/>
              <a:t>)</a:t>
            </a:r>
            <a:r>
              <a:rPr kumimoji="1" lang="ja-JP" altLang="en-US" dirty="0"/>
              <a:t>が最初</a:t>
            </a:r>
            <a:r>
              <a:rPr kumimoji="1" lang="en-US" altLang="ja-JP" dirty="0"/>
              <a:t>(2011)</a:t>
            </a:r>
          </a:p>
          <a:p>
            <a:r>
              <a:rPr kumimoji="1" lang="ja-JP" altLang="en-US" dirty="0"/>
              <a:t>　次が</a:t>
            </a:r>
            <a:r>
              <a:rPr kumimoji="1" lang="en-US" altLang="ja-JP" dirty="0"/>
              <a:t>Google</a:t>
            </a:r>
            <a:r>
              <a:rPr kumimoji="1" lang="ja-JP" altLang="en-US" dirty="0"/>
              <a:t>と</a:t>
            </a:r>
            <a:r>
              <a:rPr kumimoji="1" lang="en-US" altLang="ja-JP" dirty="0"/>
              <a:t>NASA</a:t>
            </a:r>
            <a:r>
              <a:rPr kumimoji="1" lang="ja-JP" altLang="en-US" dirty="0"/>
              <a:t>で共同購入</a:t>
            </a:r>
            <a:r>
              <a:rPr kumimoji="1" lang="en-US" altLang="ja-JP" dirty="0"/>
              <a:t>(2013)</a:t>
            </a:r>
            <a:endParaRPr kumimoji="1" lang="ja-JP" altLang="en-US" dirty="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774B6AC7-D0C9-DBE9-E47B-A9CBB4AF41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856" y="1823464"/>
            <a:ext cx="6054106" cy="4538426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BCC88B89-BD77-10DA-A85F-F94266D3D6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9182" y="3210128"/>
            <a:ext cx="2467529" cy="3517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9222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CD62FC-4723-5050-B904-C820CA7E85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450A98D2-8ECA-DF97-9EEA-AD413A48AB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8222"/>
            <a:ext cx="9587240" cy="4955259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6BD0C64C-AA2B-CF8B-4AD3-1B87DD8967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1973" y="680377"/>
            <a:ext cx="4582164" cy="3629532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AF20D71B-B26F-BB90-6478-55A6C412F7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1973" y="4358549"/>
            <a:ext cx="4582164" cy="2298718"/>
          </a:xfrm>
          <a:prstGeom prst="rect">
            <a:avLst/>
          </a:prstGeom>
        </p:spPr>
      </p:pic>
      <p:sp>
        <p:nvSpPr>
          <p:cNvPr id="10" name="吹き出し: 角を丸めた四角形 9">
            <a:extLst>
              <a:ext uri="{FF2B5EF4-FFF2-40B4-BE49-F238E27FC236}">
                <a16:creationId xmlns:a16="http://schemas.microsoft.com/office/drawing/2014/main" id="{037CF136-D9F9-A840-2934-D9A7C5313C77}"/>
              </a:ext>
            </a:extLst>
          </p:cNvPr>
          <p:cNvSpPr/>
          <p:nvPr/>
        </p:nvSpPr>
        <p:spPr>
          <a:xfrm>
            <a:off x="4046706" y="2868105"/>
            <a:ext cx="958370" cy="390468"/>
          </a:xfrm>
          <a:prstGeom prst="wedgeRoundRectCallout">
            <a:avLst>
              <a:gd name="adj1" fmla="val 153523"/>
              <a:gd name="adj2" fmla="val 144712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QPU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11" name="吹き出し: 角を丸めた四角形 10">
            <a:extLst>
              <a:ext uri="{FF2B5EF4-FFF2-40B4-BE49-F238E27FC236}">
                <a16:creationId xmlns:a16="http://schemas.microsoft.com/office/drawing/2014/main" id="{C742B07E-B249-A0AA-0511-DD65DF7D08F0}"/>
              </a:ext>
            </a:extLst>
          </p:cNvPr>
          <p:cNvSpPr/>
          <p:nvPr/>
        </p:nvSpPr>
        <p:spPr>
          <a:xfrm>
            <a:off x="10184859" y="4358549"/>
            <a:ext cx="1682886" cy="390468"/>
          </a:xfrm>
          <a:prstGeom prst="wedgeRoundRectCallout">
            <a:avLst>
              <a:gd name="adj1" fmla="val -92142"/>
              <a:gd name="adj2" fmla="val 274259"/>
              <a:gd name="adj3" fmla="val 16667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bg1"/>
                </a:solidFill>
              </a:rPr>
              <a:t>量子ビット数</a:t>
            </a:r>
          </a:p>
        </p:txBody>
      </p:sp>
      <p:sp>
        <p:nvSpPr>
          <p:cNvPr id="12" name="吹き出し: 角を丸めた四角形 11">
            <a:extLst>
              <a:ext uri="{FF2B5EF4-FFF2-40B4-BE49-F238E27FC236}">
                <a16:creationId xmlns:a16="http://schemas.microsoft.com/office/drawing/2014/main" id="{4623C39D-5DF4-7F2B-70F9-52120AFA5968}"/>
              </a:ext>
            </a:extLst>
          </p:cNvPr>
          <p:cNvSpPr/>
          <p:nvPr/>
        </p:nvSpPr>
        <p:spPr>
          <a:xfrm>
            <a:off x="10741176" y="5233481"/>
            <a:ext cx="1322961" cy="640777"/>
          </a:xfrm>
          <a:prstGeom prst="wedgeRoundRectCallout">
            <a:avLst>
              <a:gd name="adj1" fmla="val -30063"/>
              <a:gd name="adj2" fmla="val 86014"/>
              <a:gd name="adj3" fmla="val 16667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dirty="0">
                <a:solidFill>
                  <a:schemeClr val="bg1"/>
                </a:solidFill>
              </a:rPr>
              <a:t>温度：</a:t>
            </a:r>
            <a:endParaRPr kumimoji="1" lang="en-US" altLang="ja-JP" dirty="0">
              <a:solidFill>
                <a:schemeClr val="bg1"/>
              </a:solidFill>
            </a:endParaRPr>
          </a:p>
          <a:p>
            <a:r>
              <a:rPr kumimoji="1" lang="ja-JP" altLang="en-US" dirty="0">
                <a:solidFill>
                  <a:schemeClr val="bg1"/>
                </a:solidFill>
              </a:rPr>
              <a:t>ほぼゼロ</a:t>
            </a:r>
            <a:r>
              <a:rPr kumimoji="1" lang="en-US" altLang="ja-JP" dirty="0">
                <a:solidFill>
                  <a:schemeClr val="bg1"/>
                </a:solidFill>
              </a:rPr>
              <a:t>K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58742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01E4AD-C7DE-E4F2-60DB-35949F8EF4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50A8515C-D5DF-DE60-A901-C13C660D0B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011" y="407121"/>
            <a:ext cx="3115110" cy="323895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C6032E35-C746-961A-988D-8624C4EBB7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011" y="901758"/>
            <a:ext cx="4458322" cy="1105054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4AC930AD-2BF3-7D0E-01F6-974B4A894E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011" y="1943582"/>
            <a:ext cx="5744377" cy="323895"/>
          </a:xfrm>
          <a:prstGeom prst="rect">
            <a:avLst/>
          </a:prstGeom>
        </p:spPr>
      </p:pic>
      <p:sp>
        <p:nvSpPr>
          <p:cNvPr id="8" name="吹き出し: 角を丸めた四角形 7">
            <a:extLst>
              <a:ext uri="{FF2B5EF4-FFF2-40B4-BE49-F238E27FC236}">
                <a16:creationId xmlns:a16="http://schemas.microsoft.com/office/drawing/2014/main" id="{2B5339E7-CB1C-532F-46B3-C163BC338272}"/>
              </a:ext>
            </a:extLst>
          </p:cNvPr>
          <p:cNvSpPr/>
          <p:nvPr/>
        </p:nvSpPr>
        <p:spPr>
          <a:xfrm>
            <a:off x="4940332" y="340548"/>
            <a:ext cx="2092765" cy="390468"/>
          </a:xfrm>
          <a:prstGeom prst="wedgeRoundRectCallout">
            <a:avLst>
              <a:gd name="adj1" fmla="val -126623"/>
              <a:gd name="adj2" fmla="val 20148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</a:rPr>
              <a:t>開発キット</a:t>
            </a:r>
          </a:p>
        </p:txBody>
      </p:sp>
      <p:sp>
        <p:nvSpPr>
          <p:cNvPr id="9" name="吹き出し: 角を丸めた四角形 8">
            <a:extLst>
              <a:ext uri="{FF2B5EF4-FFF2-40B4-BE49-F238E27FC236}">
                <a16:creationId xmlns:a16="http://schemas.microsoft.com/office/drawing/2014/main" id="{C3BE6016-45D2-B7CD-2369-B149148863EF}"/>
              </a:ext>
            </a:extLst>
          </p:cNvPr>
          <p:cNvSpPr/>
          <p:nvPr/>
        </p:nvSpPr>
        <p:spPr>
          <a:xfrm>
            <a:off x="6205286" y="1227436"/>
            <a:ext cx="2335599" cy="390468"/>
          </a:xfrm>
          <a:prstGeom prst="wedgeRoundRectCallout">
            <a:avLst>
              <a:gd name="adj1" fmla="val -81070"/>
              <a:gd name="adj2" fmla="val 17657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QUBO</a:t>
            </a:r>
            <a:r>
              <a:rPr kumimoji="1" lang="ja-JP" altLang="en-US" dirty="0">
                <a:solidFill>
                  <a:schemeClr val="tx1"/>
                </a:solidFill>
              </a:rPr>
              <a:t>行列の作成</a:t>
            </a:r>
          </a:p>
        </p:txBody>
      </p:sp>
      <p:sp>
        <p:nvSpPr>
          <p:cNvPr id="10" name="吹き出し: 角を丸めた四角形 9">
            <a:extLst>
              <a:ext uri="{FF2B5EF4-FFF2-40B4-BE49-F238E27FC236}">
                <a16:creationId xmlns:a16="http://schemas.microsoft.com/office/drawing/2014/main" id="{140C4625-40CB-8044-6433-6EBA512F821E}"/>
              </a:ext>
            </a:extLst>
          </p:cNvPr>
          <p:cNvSpPr/>
          <p:nvPr/>
        </p:nvSpPr>
        <p:spPr>
          <a:xfrm>
            <a:off x="4697498" y="2501760"/>
            <a:ext cx="2335599" cy="390468"/>
          </a:xfrm>
          <a:prstGeom prst="wedgeRoundRectCallout">
            <a:avLst>
              <a:gd name="adj1" fmla="val -26093"/>
              <a:gd name="adj2" fmla="val -109398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</a:rPr>
              <a:t>埋め込み</a:t>
            </a:r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BC53FB74-FFC2-CA04-D907-1E5ADCEAFC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15646" y="3870511"/>
            <a:ext cx="2563703" cy="2646941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58202F3D-1289-025E-A119-8375484693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50997" y="3219376"/>
            <a:ext cx="4935369" cy="3438577"/>
          </a:xfrm>
          <a:prstGeom prst="rect">
            <a:avLst/>
          </a:prstGeom>
        </p:spPr>
      </p:pic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2C1EF3E0-95F8-5AD1-3F67-D5EE2E0AB8D8}"/>
              </a:ext>
            </a:extLst>
          </p:cNvPr>
          <p:cNvSpPr txBox="1"/>
          <p:nvPr/>
        </p:nvSpPr>
        <p:spPr>
          <a:xfrm>
            <a:off x="7373085" y="2132473"/>
            <a:ext cx="467634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・</a:t>
            </a:r>
            <a:r>
              <a:rPr kumimoji="1" lang="en-US" altLang="ja-JP" dirty="0"/>
              <a:t>Q13</a:t>
            </a:r>
            <a:r>
              <a:rPr kumimoji="1" lang="ja-JP" altLang="en-US" dirty="0"/>
              <a:t>は、直接つながってないとき、</a:t>
            </a:r>
            <a:endParaRPr kumimoji="1" lang="en-US" altLang="ja-JP" dirty="0"/>
          </a:p>
          <a:p>
            <a:r>
              <a:rPr kumimoji="1" lang="ja-JP" altLang="en-US" dirty="0"/>
              <a:t>　</a:t>
            </a:r>
            <a:r>
              <a:rPr kumimoji="1" lang="en-US" altLang="ja-JP" dirty="0"/>
              <a:t>Q34</a:t>
            </a:r>
            <a:r>
              <a:rPr kumimoji="1" lang="ja-JP" altLang="en-US" dirty="0"/>
              <a:t>がつながっていて、</a:t>
            </a:r>
            <a:r>
              <a:rPr kumimoji="1" lang="en-US" altLang="ja-JP" dirty="0"/>
              <a:t>Q14</a:t>
            </a:r>
            <a:r>
              <a:rPr kumimoji="1" lang="ja-JP" altLang="en-US" dirty="0"/>
              <a:t>の相互作用を</a:t>
            </a:r>
            <a:endParaRPr kumimoji="1" lang="en-US" altLang="ja-JP" dirty="0"/>
          </a:p>
          <a:p>
            <a:r>
              <a:rPr kumimoji="1" lang="ja-JP" altLang="en-US" dirty="0"/>
              <a:t>　強くすることで、</a:t>
            </a:r>
            <a:r>
              <a:rPr kumimoji="1" lang="en-US" altLang="ja-JP" dirty="0"/>
              <a:t>Q34</a:t>
            </a:r>
            <a:r>
              <a:rPr kumimoji="1" lang="ja-JP" altLang="en-US" dirty="0"/>
              <a:t>が</a:t>
            </a:r>
            <a:r>
              <a:rPr kumimoji="1" lang="en-US" altLang="ja-JP" dirty="0"/>
              <a:t>Q13</a:t>
            </a:r>
            <a:r>
              <a:rPr kumimoji="1" lang="ja-JP" altLang="en-US" dirty="0"/>
              <a:t>と同じとする</a:t>
            </a:r>
          </a:p>
        </p:txBody>
      </p:sp>
      <p:pic>
        <p:nvPicPr>
          <p:cNvPr id="16" name="図 15">
            <a:extLst>
              <a:ext uri="{FF2B5EF4-FFF2-40B4-BE49-F238E27FC236}">
                <a16:creationId xmlns:a16="http://schemas.microsoft.com/office/drawing/2014/main" id="{2B29858D-D58B-82EB-5C0F-F87DD77DB41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2011" y="2970332"/>
            <a:ext cx="6735115" cy="362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4567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7871B5-3493-3FB0-2B17-DA5F419B7D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86EA16C6-8A49-0400-B472-9B826E3B57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246" y="572692"/>
            <a:ext cx="4801270" cy="342948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EE249420-8D7D-7B9D-02F1-93FCB7C6B4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614" y="920504"/>
            <a:ext cx="5811061" cy="342948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202FEFA5-26E7-1D2B-F2FD-5FE3DB2C8A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062" y="1318232"/>
            <a:ext cx="6487430" cy="933580"/>
          </a:xfrm>
          <a:prstGeom prst="rect">
            <a:avLst/>
          </a:prstGeom>
        </p:spPr>
      </p:pic>
      <p:sp>
        <p:nvSpPr>
          <p:cNvPr id="10" name="吹き出し: 角を丸めた四角形 9">
            <a:extLst>
              <a:ext uri="{FF2B5EF4-FFF2-40B4-BE49-F238E27FC236}">
                <a16:creationId xmlns:a16="http://schemas.microsoft.com/office/drawing/2014/main" id="{48E8625C-A66C-FE08-192A-8B908D254FF4}"/>
              </a:ext>
            </a:extLst>
          </p:cNvPr>
          <p:cNvSpPr/>
          <p:nvPr/>
        </p:nvSpPr>
        <p:spPr>
          <a:xfrm>
            <a:off x="5728630" y="2459170"/>
            <a:ext cx="2559336" cy="390468"/>
          </a:xfrm>
          <a:prstGeom prst="wedgeRoundRectCallout">
            <a:avLst>
              <a:gd name="adj1" fmla="val -26093"/>
              <a:gd name="adj2" fmla="val -109398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10</a:t>
            </a:r>
            <a:r>
              <a:rPr kumimoji="1" lang="ja-JP" altLang="en-US" dirty="0">
                <a:solidFill>
                  <a:schemeClr val="tx1"/>
                </a:solidFill>
              </a:rPr>
              <a:t>回中</a:t>
            </a:r>
            <a:r>
              <a:rPr kumimoji="1" lang="en-US" altLang="ja-JP" dirty="0">
                <a:solidFill>
                  <a:schemeClr val="tx1"/>
                </a:solidFill>
              </a:rPr>
              <a:t>10</a:t>
            </a:r>
            <a:r>
              <a:rPr kumimoji="1" lang="ja-JP" altLang="en-US" dirty="0">
                <a:solidFill>
                  <a:schemeClr val="tx1"/>
                </a:solidFill>
              </a:rPr>
              <a:t>回が同じ結果</a:t>
            </a:r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A909891A-CA64-E618-BF69-0727767B02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9246" y="2849638"/>
            <a:ext cx="8125959" cy="4001058"/>
          </a:xfrm>
          <a:prstGeom prst="rect">
            <a:avLst/>
          </a:prstGeom>
        </p:spPr>
      </p:pic>
      <p:sp>
        <p:nvSpPr>
          <p:cNvPr id="13" name="吹き出し: 角を丸めた四角形 12">
            <a:extLst>
              <a:ext uri="{FF2B5EF4-FFF2-40B4-BE49-F238E27FC236}">
                <a16:creationId xmlns:a16="http://schemas.microsoft.com/office/drawing/2014/main" id="{2CBCA364-BB1A-86D6-E7F6-7F4756F9F1F6}"/>
              </a:ext>
            </a:extLst>
          </p:cNvPr>
          <p:cNvSpPr/>
          <p:nvPr/>
        </p:nvSpPr>
        <p:spPr>
          <a:xfrm>
            <a:off x="7751983" y="3447464"/>
            <a:ext cx="2559336" cy="390468"/>
          </a:xfrm>
          <a:prstGeom prst="wedgeRoundRectCallout">
            <a:avLst>
              <a:gd name="adj1" fmla="val -26093"/>
              <a:gd name="adj2" fmla="val -109398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</a:rPr>
              <a:t>結果の出し方を変更</a:t>
            </a:r>
          </a:p>
        </p:txBody>
      </p:sp>
    </p:spTree>
    <p:extLst>
      <p:ext uri="{BB962C8B-B14F-4D97-AF65-F5344CB8AC3E}">
        <p14:creationId xmlns:p14="http://schemas.microsoft.com/office/powerpoint/2010/main" val="5484240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D604D7-E3E4-286A-A344-41C44A9E5C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24E3185F-4BDC-C851-A941-56A0A86BEB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ja-JP" altLang="en-US" dirty="0"/>
              <a:t>ホップフィールドモデル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D0596BF2-72C9-5016-6991-19101BE1A888}"/>
              </a:ext>
            </a:extLst>
          </p:cNvPr>
          <p:cNvSpPr txBox="1"/>
          <p:nvPr/>
        </p:nvSpPr>
        <p:spPr>
          <a:xfrm>
            <a:off x="7133270" y="1592461"/>
            <a:ext cx="52240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・データパターンを想起する</a:t>
            </a:r>
            <a:endParaRPr kumimoji="1" lang="en-US" altLang="ja-JP" dirty="0"/>
          </a:p>
          <a:p>
            <a:r>
              <a:rPr kumimoji="1" lang="ja-JP" altLang="en-US" dirty="0"/>
              <a:t>　イジングモデルで可能なのではという考え</a:t>
            </a:r>
            <a:endParaRPr kumimoji="1" lang="en-US" altLang="ja-JP" dirty="0"/>
          </a:p>
          <a:p>
            <a:endParaRPr kumimoji="1" lang="ja-JP" altLang="en-US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07C3A1C0-476E-357F-C930-2D16505205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795" y="2515791"/>
            <a:ext cx="4267796" cy="600159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CE041A52-D0FD-0322-B12D-3254BE6B2D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883" y="3057582"/>
            <a:ext cx="2353003" cy="419158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66B87217-9F9E-8ED2-9BAC-D84C76FD95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979" y="5357538"/>
            <a:ext cx="5944430" cy="619211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891ACE0A-1CFC-55F8-E7D6-306AA1159B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3523" y="3443677"/>
            <a:ext cx="7401958" cy="1895740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E2034865-FF9A-FA0E-A304-714F6C8DB7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3523" y="5992123"/>
            <a:ext cx="2353003" cy="266737"/>
          </a:xfrm>
          <a:prstGeom prst="rect">
            <a:avLst/>
          </a:prstGeom>
        </p:spPr>
      </p:pic>
      <p:sp>
        <p:nvSpPr>
          <p:cNvPr id="17" name="吹き出し: 角を丸めた四角形 16">
            <a:extLst>
              <a:ext uri="{FF2B5EF4-FFF2-40B4-BE49-F238E27FC236}">
                <a16:creationId xmlns:a16="http://schemas.microsoft.com/office/drawing/2014/main" id="{F8346A60-B95D-E4F8-C5BC-DDDB31FA8F94}"/>
              </a:ext>
            </a:extLst>
          </p:cNvPr>
          <p:cNvSpPr/>
          <p:nvPr/>
        </p:nvSpPr>
        <p:spPr>
          <a:xfrm>
            <a:off x="7074997" y="2915387"/>
            <a:ext cx="2559336" cy="390468"/>
          </a:xfrm>
          <a:prstGeom prst="wedgeRoundRectCallout">
            <a:avLst>
              <a:gd name="adj1" fmla="val -59541"/>
              <a:gd name="adj2" fmla="val 20149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</a:rPr>
              <a:t>ランダムな手書き文字</a:t>
            </a:r>
          </a:p>
        </p:txBody>
      </p:sp>
      <p:sp>
        <p:nvSpPr>
          <p:cNvPr id="18" name="吹き出し: 角を丸めた四角形 17">
            <a:extLst>
              <a:ext uri="{FF2B5EF4-FFF2-40B4-BE49-F238E27FC236}">
                <a16:creationId xmlns:a16="http://schemas.microsoft.com/office/drawing/2014/main" id="{0607E710-083D-02A5-E658-2D4FD3A2409A}"/>
              </a:ext>
            </a:extLst>
          </p:cNvPr>
          <p:cNvSpPr/>
          <p:nvPr/>
        </p:nvSpPr>
        <p:spPr>
          <a:xfrm>
            <a:off x="7298731" y="5554696"/>
            <a:ext cx="2856943" cy="390468"/>
          </a:xfrm>
          <a:prstGeom prst="wedgeRoundRectCallout">
            <a:avLst>
              <a:gd name="adj1" fmla="val -59541"/>
              <a:gd name="adj2" fmla="val 20149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</a:rPr>
              <a:t>重複なしで</a:t>
            </a:r>
            <a:r>
              <a:rPr kumimoji="1" lang="en-US" altLang="ja-JP" dirty="0">
                <a:solidFill>
                  <a:schemeClr val="tx1"/>
                </a:solidFill>
              </a:rPr>
              <a:t>K</a:t>
            </a:r>
            <a:r>
              <a:rPr kumimoji="1" lang="ja-JP" altLang="en-US" dirty="0">
                <a:solidFill>
                  <a:schemeClr val="tx1"/>
                </a:solidFill>
              </a:rPr>
              <a:t>個取り出す</a:t>
            </a:r>
          </a:p>
        </p:txBody>
      </p:sp>
      <p:sp>
        <p:nvSpPr>
          <p:cNvPr id="19" name="吹き出し: 角を丸めた四角形 18">
            <a:extLst>
              <a:ext uri="{FF2B5EF4-FFF2-40B4-BE49-F238E27FC236}">
                <a16:creationId xmlns:a16="http://schemas.microsoft.com/office/drawing/2014/main" id="{240B95F8-CD2F-714A-2AF8-B0C021EF09FB}"/>
              </a:ext>
            </a:extLst>
          </p:cNvPr>
          <p:cNvSpPr/>
          <p:nvPr/>
        </p:nvSpPr>
        <p:spPr>
          <a:xfrm>
            <a:off x="8759371" y="4391547"/>
            <a:ext cx="2559336" cy="390468"/>
          </a:xfrm>
          <a:prstGeom prst="wedgeRoundRectCallout">
            <a:avLst>
              <a:gd name="adj1" fmla="val -59541"/>
              <a:gd name="adj2" fmla="val 20149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</a:rPr>
              <a:t>各ピクセルの濃淡</a:t>
            </a:r>
          </a:p>
        </p:txBody>
      </p:sp>
    </p:spTree>
    <p:extLst>
      <p:ext uri="{BB962C8B-B14F-4D97-AF65-F5344CB8AC3E}">
        <p14:creationId xmlns:p14="http://schemas.microsoft.com/office/powerpoint/2010/main" val="4253415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吹き出し: 角を丸めた四角形 4">
            <a:extLst>
              <a:ext uri="{FF2B5EF4-FFF2-40B4-BE49-F238E27FC236}">
                <a16:creationId xmlns:a16="http://schemas.microsoft.com/office/drawing/2014/main" id="{0341F1C5-F3F6-51D8-0207-2DC99688B0D5}"/>
              </a:ext>
            </a:extLst>
          </p:cNvPr>
          <p:cNvSpPr/>
          <p:nvPr/>
        </p:nvSpPr>
        <p:spPr>
          <a:xfrm>
            <a:off x="7152817" y="575310"/>
            <a:ext cx="4598195" cy="390468"/>
          </a:xfrm>
          <a:prstGeom prst="wedgeRoundRectCallout">
            <a:avLst>
              <a:gd name="adj1" fmla="val -59541"/>
              <a:gd name="adj2" fmla="val 20149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dirty="0">
                <a:solidFill>
                  <a:schemeClr val="tx1"/>
                </a:solidFill>
              </a:rPr>
              <a:t>平均値より大きいか小さいかで２値に変換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38D405B5-23E4-DC9F-E96D-58BBB0C44A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597" y="456175"/>
            <a:ext cx="5315692" cy="628738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C2A4CC4D-8025-C7ED-C0E3-495027D3AD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597" y="1276050"/>
            <a:ext cx="7630590" cy="2152950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B7DF8536-D8A2-A537-5233-44CA472CAC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597" y="3620137"/>
            <a:ext cx="4582164" cy="1209844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CFA919FD-C453-0C2B-C246-9D37E02179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2508" y="4436135"/>
            <a:ext cx="2521149" cy="2049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7790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D6A748D-BEEC-43A4-BFF3-B31C0275A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 rtlCol="0">
            <a:normAutofit/>
          </a:bodyPr>
          <a:lstStyle/>
          <a:p>
            <a:r>
              <a:rPr lang="ja-JP" altLang="en-US" dirty="0"/>
              <a:t>タイトル</a:t>
            </a:r>
            <a:r>
              <a:rPr lang="ja" dirty="0"/>
              <a:t> Lorem Ipsum</a:t>
            </a:r>
          </a:p>
        </p:txBody>
      </p:sp>
      <p:graphicFrame>
        <p:nvGraphicFramePr>
          <p:cNvPr id="4" name="コンテンツ プレースホルダー 2">
            <a:extLst>
              <a:ext uri="{FF2B5EF4-FFF2-40B4-BE49-F238E27FC236}">
                <a16:creationId xmlns:a16="http://schemas.microsoft.com/office/drawing/2014/main" id="{AED04DAF-1E3F-4397-8834-E64118E9B2C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25116138"/>
              </p:ext>
            </p:extLst>
          </p:nvPr>
        </p:nvGraphicFramePr>
        <p:xfrm>
          <a:off x="914400" y="2076450"/>
          <a:ext cx="10353675" cy="37147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6890897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5E4F86-8558-5904-80DB-E1BA09BE3E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C1B08259-CB8A-D9AA-4497-61FA62C8D5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418" y="774984"/>
            <a:ext cx="5682025" cy="1961845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294F6FD8-A247-C932-5628-0E408A8B24BB}"/>
              </a:ext>
            </a:extLst>
          </p:cNvPr>
          <p:cNvSpPr txBox="1"/>
          <p:nvPr/>
        </p:nvSpPr>
        <p:spPr>
          <a:xfrm>
            <a:off x="6967901" y="1008802"/>
            <a:ext cx="52240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・量子アニーリングマシーンに記憶させる</a:t>
            </a:r>
            <a:endParaRPr kumimoji="1" lang="en-US" altLang="ja-JP" dirty="0"/>
          </a:p>
          <a:p>
            <a:r>
              <a:rPr kumimoji="1" lang="ja-JP" altLang="en-US" dirty="0"/>
              <a:t>・</a:t>
            </a:r>
            <a:r>
              <a:rPr kumimoji="1" lang="en-US" altLang="ja-JP" dirty="0" err="1"/>
              <a:t>Jij</a:t>
            </a:r>
            <a:r>
              <a:rPr kumimoji="1" lang="ja-JP" altLang="en-US" dirty="0"/>
              <a:t>を送ると、</a:t>
            </a:r>
            <a:r>
              <a:rPr kumimoji="1" lang="en-US" altLang="ja-JP" dirty="0" err="1"/>
              <a:t>σiσj</a:t>
            </a:r>
            <a:r>
              <a:rPr kumimoji="1" lang="ja-JP" altLang="en-US" dirty="0"/>
              <a:t>を返してくる</a:t>
            </a:r>
            <a:endParaRPr kumimoji="1" lang="en-US" altLang="ja-JP" dirty="0"/>
          </a:p>
          <a:p>
            <a:r>
              <a:rPr kumimoji="1" lang="ja-JP" altLang="en-US" dirty="0"/>
              <a:t>・複数枚のどの画素も記憶</a:t>
            </a:r>
            <a:endParaRPr kumimoji="1" lang="en-US" altLang="ja-JP" dirty="0"/>
          </a:p>
        </p:txBody>
      </p:sp>
      <p:sp>
        <p:nvSpPr>
          <p:cNvPr id="5" name="吹き出し: 角を丸めた四角形 4">
            <a:extLst>
              <a:ext uri="{FF2B5EF4-FFF2-40B4-BE49-F238E27FC236}">
                <a16:creationId xmlns:a16="http://schemas.microsoft.com/office/drawing/2014/main" id="{1774863D-BDBD-C1F9-CDA5-9E9EF6FECA9A}"/>
              </a:ext>
            </a:extLst>
          </p:cNvPr>
          <p:cNvSpPr/>
          <p:nvPr/>
        </p:nvSpPr>
        <p:spPr>
          <a:xfrm>
            <a:off x="5557609" y="2837073"/>
            <a:ext cx="1076782" cy="390468"/>
          </a:xfrm>
          <a:prstGeom prst="wedgeRoundRectCallout">
            <a:avLst>
              <a:gd name="adj1" fmla="val -11661"/>
              <a:gd name="adj2" fmla="val -156732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</a:rPr>
              <a:t>画素</a:t>
            </a:r>
          </a:p>
        </p:txBody>
      </p:sp>
      <p:sp>
        <p:nvSpPr>
          <p:cNvPr id="6" name="吹き出し: 角を丸めた四角形 5">
            <a:extLst>
              <a:ext uri="{FF2B5EF4-FFF2-40B4-BE49-F238E27FC236}">
                <a16:creationId xmlns:a16="http://schemas.microsoft.com/office/drawing/2014/main" id="{BC87EF32-3F88-180C-3108-11E4AF25D0B2}"/>
              </a:ext>
            </a:extLst>
          </p:cNvPr>
          <p:cNvSpPr/>
          <p:nvPr/>
        </p:nvSpPr>
        <p:spPr>
          <a:xfrm>
            <a:off x="861794" y="564204"/>
            <a:ext cx="3554563" cy="639832"/>
          </a:xfrm>
          <a:prstGeom prst="wedgeRoundRectCallout">
            <a:avLst>
              <a:gd name="adj1" fmla="val -21513"/>
              <a:gd name="adj2" fmla="val 99065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</a:rPr>
              <a:t>エネルギーが低い状態を求めるのがイジング</a:t>
            </a:r>
          </a:p>
        </p:txBody>
      </p:sp>
      <p:sp>
        <p:nvSpPr>
          <p:cNvPr id="7" name="吹き出し: 角を丸めた四角形 6">
            <a:extLst>
              <a:ext uri="{FF2B5EF4-FFF2-40B4-BE49-F238E27FC236}">
                <a16:creationId xmlns:a16="http://schemas.microsoft.com/office/drawing/2014/main" id="{CA751203-A9EE-1C24-9E63-937E3803AFCB}"/>
              </a:ext>
            </a:extLst>
          </p:cNvPr>
          <p:cNvSpPr/>
          <p:nvPr/>
        </p:nvSpPr>
        <p:spPr>
          <a:xfrm>
            <a:off x="1325951" y="2887550"/>
            <a:ext cx="2176006" cy="390468"/>
          </a:xfrm>
          <a:prstGeom prst="wedgeRoundRectCallout">
            <a:avLst>
              <a:gd name="adj1" fmla="val -17026"/>
              <a:gd name="adj2" fmla="val -171680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</a:rPr>
              <a:t>画素を埋め込む</a:t>
            </a: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3FAA599D-9D8A-8212-2073-1337DBB686C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41196"/>
          <a:stretch/>
        </p:blipFill>
        <p:spPr>
          <a:xfrm>
            <a:off x="6754928" y="3419527"/>
            <a:ext cx="3217737" cy="3279102"/>
          </a:xfrm>
          <a:prstGeom prst="rect">
            <a:avLst/>
          </a:prstGeom>
        </p:spPr>
      </p:pic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9712CCD5-3449-AC1F-A407-C0B7D545200E}"/>
              </a:ext>
            </a:extLst>
          </p:cNvPr>
          <p:cNvCxnSpPr/>
          <p:nvPr/>
        </p:nvCxnSpPr>
        <p:spPr>
          <a:xfrm>
            <a:off x="252919" y="3348772"/>
            <a:ext cx="11614826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図 12">
            <a:extLst>
              <a:ext uri="{FF2B5EF4-FFF2-40B4-BE49-F238E27FC236}">
                <a16:creationId xmlns:a16="http://schemas.microsoft.com/office/drawing/2014/main" id="{FBA171AA-FF8E-ACDB-51CF-349584CF5E4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8585"/>
          <a:stretch/>
        </p:blipFill>
        <p:spPr>
          <a:xfrm>
            <a:off x="4416357" y="3358500"/>
            <a:ext cx="2425231" cy="3509228"/>
          </a:xfrm>
          <a:prstGeom prst="rect">
            <a:avLst/>
          </a:prstGeom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736F4F31-8582-D46E-2827-B1A9210DCF4E}"/>
              </a:ext>
            </a:extLst>
          </p:cNvPr>
          <p:cNvSpPr txBox="1"/>
          <p:nvPr/>
        </p:nvSpPr>
        <p:spPr>
          <a:xfrm>
            <a:off x="197277" y="3817495"/>
            <a:ext cx="488359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・画素を</a:t>
            </a:r>
            <a:r>
              <a:rPr kumimoji="1" lang="en-US" altLang="ja-JP" dirty="0"/>
              <a:t>xi</a:t>
            </a:r>
            <a:r>
              <a:rPr kumimoji="1" lang="ja-JP" altLang="en-US" dirty="0"/>
              <a:t>として、隣との組み合わせを</a:t>
            </a:r>
            <a:r>
              <a:rPr kumimoji="1" lang="en-US" altLang="ja-JP" dirty="0" err="1"/>
              <a:t>Jij</a:t>
            </a:r>
            <a:r>
              <a:rPr kumimoji="1" lang="ja-JP" altLang="en-US" dirty="0"/>
              <a:t>に</a:t>
            </a:r>
            <a:endParaRPr kumimoji="1" lang="en-US" altLang="ja-JP" dirty="0"/>
          </a:p>
          <a:p>
            <a:r>
              <a:rPr kumimoji="1" lang="ja-JP" altLang="en-US" dirty="0"/>
              <a:t>　埋め込む</a:t>
            </a:r>
            <a:endParaRPr kumimoji="1" lang="en-US" altLang="ja-JP" dirty="0"/>
          </a:p>
          <a:p>
            <a:r>
              <a:rPr kumimoji="1" lang="ja-JP" altLang="en-US" dirty="0"/>
              <a:t>・</a:t>
            </a:r>
            <a:r>
              <a:rPr kumimoji="1" lang="en-US" altLang="ja-JP" dirty="0" err="1"/>
              <a:t>Jij</a:t>
            </a:r>
            <a:r>
              <a:rPr kumimoji="1" lang="ja-JP" altLang="en-US" dirty="0"/>
              <a:t>は与える＝固定</a:t>
            </a:r>
            <a:endParaRPr kumimoji="1" lang="en-US" altLang="ja-JP" dirty="0"/>
          </a:p>
          <a:p>
            <a:r>
              <a:rPr kumimoji="1" lang="ja-JP" altLang="en-US" dirty="0"/>
              <a:t>　</a:t>
            </a:r>
            <a:r>
              <a:rPr kumimoji="1" lang="en-US" altLang="ja-JP" dirty="0" err="1"/>
              <a:t>σiσj</a:t>
            </a:r>
            <a:r>
              <a:rPr kumimoji="1" lang="ja-JP" altLang="en-US" dirty="0"/>
              <a:t>は返す＝動く</a:t>
            </a:r>
            <a:endParaRPr kumimoji="1" lang="en-US" altLang="ja-JP" dirty="0"/>
          </a:p>
          <a:p>
            <a:r>
              <a:rPr kumimoji="1" lang="ja-JP" altLang="en-US" dirty="0"/>
              <a:t>・</a:t>
            </a:r>
            <a:r>
              <a:rPr kumimoji="1" lang="en-US" altLang="ja-JP" dirty="0" err="1"/>
              <a:t>Jij</a:t>
            </a:r>
            <a:r>
              <a:rPr kumimoji="1" lang="ja-JP" altLang="en-US" dirty="0"/>
              <a:t>に対して、エネルギーが低くなるように</a:t>
            </a:r>
            <a:endParaRPr kumimoji="1" lang="en-US" altLang="ja-JP" dirty="0"/>
          </a:p>
          <a:p>
            <a:r>
              <a:rPr kumimoji="1" lang="ja-JP" altLang="en-US" dirty="0"/>
              <a:t>　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σiσj</a:t>
            </a:r>
            <a:r>
              <a:rPr kumimoji="1" lang="ja-JP" altLang="en-US" dirty="0"/>
              <a:t>を返す</a:t>
            </a:r>
            <a:endParaRPr kumimoji="1" lang="en-US" altLang="ja-JP" dirty="0"/>
          </a:p>
        </p:txBody>
      </p:sp>
      <p:pic>
        <p:nvPicPr>
          <p:cNvPr id="15" name="図 14">
            <a:extLst>
              <a:ext uri="{FF2B5EF4-FFF2-40B4-BE49-F238E27FC236}">
                <a16:creationId xmlns:a16="http://schemas.microsoft.com/office/drawing/2014/main" id="{99C1CA74-8AAC-8A75-0639-B4E6FB16E5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11823" y="5045638"/>
            <a:ext cx="1934037" cy="736776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920B315E-D753-2110-91C7-9DCEF88D76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72665" y="5792141"/>
            <a:ext cx="2176006" cy="946090"/>
          </a:xfrm>
          <a:prstGeom prst="rect">
            <a:avLst/>
          </a:prstGeom>
        </p:spPr>
      </p:pic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3A5B3A85-2E7C-BF3A-55B6-26941881D9BA}"/>
              </a:ext>
            </a:extLst>
          </p:cNvPr>
          <p:cNvSpPr txBox="1"/>
          <p:nvPr/>
        </p:nvSpPr>
        <p:spPr>
          <a:xfrm>
            <a:off x="10111824" y="3655780"/>
            <a:ext cx="20368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</a:t>
            </a:r>
            <a:r>
              <a:rPr kumimoji="1" lang="en-US" altLang="ja-JP" dirty="0"/>
              <a:t>k</a:t>
            </a:r>
            <a:r>
              <a:rPr kumimoji="1" lang="ja-JP" altLang="en-US" dirty="0"/>
              <a:t>枚でも対応</a:t>
            </a:r>
            <a:endParaRPr kumimoji="1" lang="en-US" altLang="ja-JP" dirty="0"/>
          </a:p>
          <a:p>
            <a:r>
              <a:rPr kumimoji="1" lang="ja-JP" altLang="en-US" dirty="0"/>
              <a:t>　できるように</a:t>
            </a:r>
            <a:endParaRPr kumimoji="1" lang="en-US" altLang="ja-JP" dirty="0"/>
          </a:p>
          <a:p>
            <a:r>
              <a:rPr kumimoji="1" lang="ja-JP" altLang="en-US" dirty="0"/>
              <a:t>　和を</a:t>
            </a:r>
            <a:r>
              <a:rPr kumimoji="1" lang="en-US" altLang="ja-JP" dirty="0" err="1"/>
              <a:t>Jij</a:t>
            </a:r>
            <a:r>
              <a:rPr kumimoji="1" lang="ja-JP" altLang="en-US" dirty="0"/>
              <a:t>にする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5228876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4AD7CD-FA6D-F49A-7D67-9BCA19ED24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A9B78566-C725-3744-B797-1506F6EE2DF1}"/>
              </a:ext>
            </a:extLst>
          </p:cNvPr>
          <p:cNvSpPr txBox="1"/>
          <p:nvPr/>
        </p:nvSpPr>
        <p:spPr>
          <a:xfrm>
            <a:off x="6967901" y="1008802"/>
            <a:ext cx="522409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・スピングラス</a:t>
            </a:r>
            <a:endParaRPr kumimoji="1" lang="en-US" altLang="ja-JP" dirty="0"/>
          </a:p>
          <a:p>
            <a:r>
              <a:rPr kumimoji="1" lang="ja-JP" altLang="en-US" dirty="0"/>
              <a:t>　ばらばらのパターンが凍結されて出てくる</a:t>
            </a:r>
            <a:endParaRPr kumimoji="1" lang="en-US" altLang="ja-JP" dirty="0"/>
          </a:p>
          <a:p>
            <a:r>
              <a:rPr kumimoji="1" lang="ja-JP" altLang="en-US" dirty="0"/>
              <a:t>・磁石きれにそろう</a:t>
            </a:r>
            <a:endParaRPr kumimoji="1" lang="en-US" altLang="ja-JP" dirty="0"/>
          </a:p>
          <a:p>
            <a:r>
              <a:rPr kumimoji="1" lang="ja-JP" altLang="en-US" dirty="0"/>
              <a:t>　熱を入れるとばらばら</a:t>
            </a:r>
            <a:endParaRPr kumimoji="1" lang="en-US" altLang="ja-JP" dirty="0"/>
          </a:p>
          <a:p>
            <a:r>
              <a:rPr kumimoji="1" lang="ja-JP" altLang="en-US" dirty="0"/>
              <a:t>・そろう場合：強磁性相互作用</a:t>
            </a:r>
            <a:endParaRPr kumimoji="1" lang="en-US" altLang="ja-JP" dirty="0"/>
          </a:p>
          <a:p>
            <a:r>
              <a:rPr kumimoji="1" lang="ja-JP" altLang="en-US" dirty="0"/>
              <a:t>　ひねられる場合：反強磁性相互作用</a:t>
            </a:r>
            <a:endParaRPr kumimoji="1" lang="en-US" altLang="ja-JP" dirty="0"/>
          </a:p>
          <a:p>
            <a:r>
              <a:rPr kumimoji="1" lang="ja-JP" altLang="en-US" dirty="0"/>
              <a:t>　２つを混ぜる（合金）</a:t>
            </a:r>
            <a:endParaRPr kumimoji="1" lang="en-US" altLang="ja-JP" dirty="0"/>
          </a:p>
          <a:p>
            <a:r>
              <a:rPr kumimoji="1" lang="ja-JP" altLang="en-US" dirty="0"/>
              <a:t>　スピンの向きがばらばらになる</a:t>
            </a:r>
            <a:endParaRPr kumimoji="1" lang="en-US" altLang="ja-JP" dirty="0"/>
          </a:p>
          <a:p>
            <a:r>
              <a:rPr kumimoji="1" lang="ja-JP" altLang="en-US" dirty="0"/>
              <a:t>・揃えた状態で冷やしてもばらばらで固まる</a:t>
            </a:r>
            <a:endParaRPr kumimoji="1" lang="en-US" altLang="ja-JP" dirty="0"/>
          </a:p>
          <a:p>
            <a:r>
              <a:rPr kumimoji="1" lang="ja-JP" altLang="en-US" dirty="0"/>
              <a:t>　＝保存されている（ホップフィールド）</a:t>
            </a:r>
            <a:endParaRPr kumimoji="1" lang="en-US" altLang="ja-JP" dirty="0"/>
          </a:p>
          <a:p>
            <a:r>
              <a:rPr kumimoji="1" lang="ja-JP" altLang="en-US" dirty="0"/>
              <a:t>・</a:t>
            </a:r>
            <a:r>
              <a:rPr kumimoji="1" lang="en-US" altLang="ja-JP" dirty="0" err="1"/>
              <a:t>Jij</a:t>
            </a:r>
            <a:r>
              <a:rPr kumimoji="1" lang="ja-JP" altLang="en-US" dirty="0"/>
              <a:t>が</a:t>
            </a:r>
            <a:r>
              <a:rPr kumimoji="1" lang="en-US" altLang="ja-JP" dirty="0"/>
              <a:t>±1</a:t>
            </a:r>
            <a:r>
              <a:rPr kumimoji="1" lang="ja-JP" altLang="en-US" dirty="0"/>
              <a:t>ばらばらだから、スピンもばらばらで</a:t>
            </a:r>
            <a:endParaRPr kumimoji="1" lang="en-US" altLang="ja-JP" dirty="0"/>
          </a:p>
          <a:p>
            <a:r>
              <a:rPr kumimoji="1" lang="ja-JP" altLang="en-US" dirty="0"/>
              <a:t>　固まる</a:t>
            </a:r>
            <a:endParaRPr kumimoji="1" lang="en-US" altLang="ja-JP" dirty="0"/>
          </a:p>
          <a:p>
            <a:r>
              <a:rPr kumimoji="1" lang="ja-JP" altLang="en-US" dirty="0"/>
              <a:t>・</a:t>
            </a:r>
            <a:r>
              <a:rPr kumimoji="1" lang="en-US" altLang="ja-JP" dirty="0" err="1"/>
              <a:t>Jij</a:t>
            </a:r>
            <a:r>
              <a:rPr kumimoji="1" lang="ja-JP" altLang="en-US" dirty="0"/>
              <a:t>を工夫すれば、長期記憶できる</a:t>
            </a:r>
            <a:endParaRPr kumimoji="1" lang="en-US" altLang="ja-JP" dirty="0"/>
          </a:p>
          <a:p>
            <a:endParaRPr kumimoji="1" lang="en-US" altLang="ja-JP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D0BEC870-C3CD-CFEC-E05F-95AADD51E6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371" y="644743"/>
            <a:ext cx="1324160" cy="257211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080549EC-1CF4-4DA7-528F-8C331F2A1D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3750" y="2292128"/>
            <a:ext cx="5372850" cy="2827816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59EC54FC-0F42-5BFF-BF42-4C91324BE8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371" y="901954"/>
            <a:ext cx="5601482" cy="943107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4BE7BA85-3741-1C59-B6A3-0D52FA53C2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4371" y="1212667"/>
            <a:ext cx="5572903" cy="543001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593A0B5A-EE35-46C4-C98B-389A56A2EE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4371" y="1847275"/>
            <a:ext cx="2191056" cy="219106"/>
          </a:xfrm>
          <a:prstGeom prst="rect">
            <a:avLst/>
          </a:prstGeom>
        </p:spPr>
      </p:pic>
      <p:pic>
        <p:nvPicPr>
          <p:cNvPr id="18" name="図 17">
            <a:extLst>
              <a:ext uri="{FF2B5EF4-FFF2-40B4-BE49-F238E27FC236}">
                <a16:creationId xmlns:a16="http://schemas.microsoft.com/office/drawing/2014/main" id="{5AA8BA5D-1686-1C69-FE48-0B46A3BF5F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4371" y="5345691"/>
            <a:ext cx="7068536" cy="600159"/>
          </a:xfrm>
          <a:prstGeom prst="rect">
            <a:avLst/>
          </a:prstGeom>
        </p:spPr>
      </p:pic>
      <p:sp>
        <p:nvSpPr>
          <p:cNvPr id="19" name="吹き出し: 角を丸めた四角形 18">
            <a:extLst>
              <a:ext uri="{FF2B5EF4-FFF2-40B4-BE49-F238E27FC236}">
                <a16:creationId xmlns:a16="http://schemas.microsoft.com/office/drawing/2014/main" id="{504CE7F8-C179-0CBA-8BC6-DBCD943F08ED}"/>
              </a:ext>
            </a:extLst>
          </p:cNvPr>
          <p:cNvSpPr/>
          <p:nvPr/>
        </p:nvSpPr>
        <p:spPr>
          <a:xfrm>
            <a:off x="3079826" y="6301863"/>
            <a:ext cx="3888075" cy="390468"/>
          </a:xfrm>
          <a:prstGeom prst="wedgeRoundRectCallout">
            <a:avLst>
              <a:gd name="adj1" fmla="val -25073"/>
              <a:gd name="adj2" fmla="val -114380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</a:rPr>
              <a:t>イジングモデルを</a:t>
            </a:r>
            <a:r>
              <a:rPr kumimoji="1" lang="en-US" altLang="ja-JP" dirty="0">
                <a:solidFill>
                  <a:schemeClr val="tx1"/>
                </a:solidFill>
              </a:rPr>
              <a:t>QUBO</a:t>
            </a:r>
            <a:r>
              <a:rPr kumimoji="1" lang="ja-JP" altLang="en-US" dirty="0">
                <a:solidFill>
                  <a:schemeClr val="tx1"/>
                </a:solidFill>
              </a:rPr>
              <a:t>になおす</a:t>
            </a:r>
          </a:p>
        </p:txBody>
      </p:sp>
    </p:spTree>
    <p:extLst>
      <p:ext uri="{BB962C8B-B14F-4D97-AF65-F5344CB8AC3E}">
        <p14:creationId xmlns:p14="http://schemas.microsoft.com/office/powerpoint/2010/main" val="13786932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A50D2C-21D3-70FE-5DF9-75F1B3D5F0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ABC3CFB7-8003-5F7F-837E-BC82DB5753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256" y="401955"/>
            <a:ext cx="5334744" cy="295316"/>
          </a:xfrm>
          <a:prstGeom prst="rect">
            <a:avLst/>
          </a:prstGeom>
        </p:spPr>
      </p:pic>
      <p:sp>
        <p:nvSpPr>
          <p:cNvPr id="4" name="吹き出し: 角を丸めた四角形 3">
            <a:extLst>
              <a:ext uri="{FF2B5EF4-FFF2-40B4-BE49-F238E27FC236}">
                <a16:creationId xmlns:a16="http://schemas.microsoft.com/office/drawing/2014/main" id="{CDBDB721-004C-68C6-C171-EC8030EC9BFE}"/>
              </a:ext>
            </a:extLst>
          </p:cNvPr>
          <p:cNvSpPr/>
          <p:nvPr/>
        </p:nvSpPr>
        <p:spPr>
          <a:xfrm>
            <a:off x="6776336" y="465185"/>
            <a:ext cx="5062226" cy="945326"/>
          </a:xfrm>
          <a:prstGeom prst="wedgeRoundRectCallout">
            <a:avLst>
              <a:gd name="adj1" fmla="val -61093"/>
              <a:gd name="adj2" fmla="val -37204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dirty="0">
                <a:solidFill>
                  <a:schemeClr val="tx1"/>
                </a:solidFill>
              </a:rPr>
              <a:t>埋め込みをするので時間がかかる</a:t>
            </a:r>
            <a:endParaRPr kumimoji="1" lang="en-US" altLang="ja-JP" dirty="0">
              <a:solidFill>
                <a:schemeClr val="tx1"/>
              </a:solidFill>
            </a:endParaRPr>
          </a:p>
          <a:p>
            <a:r>
              <a:rPr kumimoji="1" lang="ja-JP" altLang="en-US" dirty="0">
                <a:solidFill>
                  <a:schemeClr val="tx1"/>
                </a:solidFill>
              </a:rPr>
              <a:t>＝組み合わせ最適化問題を量子アニーリング</a:t>
            </a:r>
            <a:endParaRPr kumimoji="1" lang="en-US" altLang="ja-JP" dirty="0">
              <a:solidFill>
                <a:schemeClr val="tx1"/>
              </a:solidFill>
            </a:endParaRPr>
          </a:p>
          <a:p>
            <a:r>
              <a:rPr kumimoji="1" lang="ja-JP" altLang="en-US" dirty="0">
                <a:solidFill>
                  <a:schemeClr val="tx1"/>
                </a:solidFill>
              </a:rPr>
              <a:t>　の前に解いている</a:t>
            </a: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40319011-B570-8541-4EC1-01D423DE6C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802" y="1867615"/>
            <a:ext cx="7563906" cy="2753109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7BBE4CAF-14AE-30B1-38AC-5C9320385A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256" y="1613699"/>
            <a:ext cx="4458322" cy="1286054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D762DF22-F605-DE48-9CFE-2F5D261A69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03169" y="4826087"/>
            <a:ext cx="2244247" cy="1831218"/>
          </a:xfrm>
          <a:prstGeom prst="rect">
            <a:avLst/>
          </a:prstGeom>
        </p:spPr>
      </p:pic>
      <p:sp>
        <p:nvSpPr>
          <p:cNvPr id="11" name="吹き出し: 角を丸めた四角形 10">
            <a:extLst>
              <a:ext uri="{FF2B5EF4-FFF2-40B4-BE49-F238E27FC236}">
                <a16:creationId xmlns:a16="http://schemas.microsoft.com/office/drawing/2014/main" id="{B6F42BFF-4C48-E0D2-A87B-B556F475F574}"/>
              </a:ext>
            </a:extLst>
          </p:cNvPr>
          <p:cNvSpPr/>
          <p:nvPr/>
        </p:nvSpPr>
        <p:spPr>
          <a:xfrm>
            <a:off x="6912523" y="4874640"/>
            <a:ext cx="5062226" cy="1339719"/>
          </a:xfrm>
          <a:prstGeom prst="wedgeRoundRectCallout">
            <a:avLst>
              <a:gd name="adj1" fmla="val -57442"/>
              <a:gd name="adj2" fmla="val -20740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dirty="0">
                <a:solidFill>
                  <a:schemeClr val="tx1"/>
                </a:solidFill>
              </a:rPr>
              <a:t>画像のピクセルを複数枚、イジングモデル</a:t>
            </a:r>
            <a:r>
              <a:rPr kumimoji="1" lang="en-US" altLang="ja-JP" dirty="0" err="1">
                <a:solidFill>
                  <a:schemeClr val="tx1"/>
                </a:solidFill>
              </a:rPr>
              <a:t>Jij</a:t>
            </a:r>
            <a:endParaRPr kumimoji="1" lang="en-US" altLang="ja-JP" dirty="0">
              <a:solidFill>
                <a:schemeClr val="tx1"/>
              </a:solidFill>
            </a:endParaRPr>
          </a:p>
          <a:p>
            <a:r>
              <a:rPr kumimoji="1" lang="ja-JP" altLang="en-US" dirty="0">
                <a:solidFill>
                  <a:schemeClr val="tx1"/>
                </a:solidFill>
              </a:rPr>
              <a:t>を量子アニーリングマシンに入力</a:t>
            </a:r>
            <a:endParaRPr kumimoji="1" lang="en-US" altLang="ja-JP" dirty="0">
              <a:solidFill>
                <a:schemeClr val="tx1"/>
              </a:solidFill>
            </a:endParaRPr>
          </a:p>
          <a:p>
            <a:r>
              <a:rPr kumimoji="1" lang="ja-JP" altLang="en-US" dirty="0">
                <a:solidFill>
                  <a:schemeClr val="tx1"/>
                </a:solidFill>
              </a:rPr>
              <a:t>スピンの向きとして画像データの出力を得た</a:t>
            </a:r>
            <a:endParaRPr kumimoji="1" lang="en-US" altLang="ja-JP" dirty="0">
              <a:solidFill>
                <a:schemeClr val="tx1"/>
              </a:solidFill>
            </a:endParaRPr>
          </a:p>
          <a:p>
            <a:r>
              <a:rPr kumimoji="1" lang="ja-JP" altLang="en-US" dirty="0">
                <a:solidFill>
                  <a:schemeClr val="tx1"/>
                </a:solidFill>
              </a:rPr>
              <a:t>⇒　学習でなく、知能　</a:t>
            </a:r>
          </a:p>
        </p:txBody>
      </p:sp>
    </p:spTree>
    <p:extLst>
      <p:ext uri="{BB962C8B-B14F-4D97-AF65-F5344CB8AC3E}">
        <p14:creationId xmlns:p14="http://schemas.microsoft.com/office/powerpoint/2010/main" val="39446973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033BD6-3C8D-FA4D-6DD1-CFE68AFB9D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15DB0D58-E74B-BEE9-BADB-1EABE62CC6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ja-JP" altLang="en-US" dirty="0"/>
              <a:t>ボルツマンマシンモデル</a:t>
            </a: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CD30E71D-2EE5-5FA5-910F-DAA190E555A6}"/>
              </a:ext>
            </a:extLst>
          </p:cNvPr>
          <p:cNvSpPr txBox="1"/>
          <p:nvPr/>
        </p:nvSpPr>
        <p:spPr>
          <a:xfrm>
            <a:off x="1025770" y="2021924"/>
            <a:ext cx="522409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・画像のデータを何枚か見せることで</a:t>
            </a:r>
            <a:endParaRPr kumimoji="1" lang="en-US" altLang="ja-JP" dirty="0"/>
          </a:p>
          <a:p>
            <a:r>
              <a:rPr kumimoji="1" lang="ja-JP" altLang="en-US" dirty="0"/>
              <a:t>　</a:t>
            </a:r>
            <a:r>
              <a:rPr kumimoji="1" lang="en-US" altLang="ja-JP" dirty="0"/>
              <a:t>QUBO</a:t>
            </a:r>
            <a:r>
              <a:rPr kumimoji="1" lang="ja-JP" altLang="en-US" dirty="0"/>
              <a:t>行列を微調整する</a:t>
            </a:r>
            <a:endParaRPr kumimoji="1" lang="en-US" altLang="ja-JP" dirty="0"/>
          </a:p>
          <a:p>
            <a:r>
              <a:rPr kumimoji="1" lang="ja-JP" altLang="en-US" dirty="0"/>
              <a:t>・画像の傾向と量子アニーリングマシンから</a:t>
            </a:r>
            <a:endParaRPr kumimoji="1" lang="en-US" altLang="ja-JP" dirty="0"/>
          </a:p>
          <a:p>
            <a:r>
              <a:rPr kumimoji="1" lang="ja-JP" altLang="en-US" dirty="0"/>
              <a:t>　出てくるデータの傾向を合わせる</a:t>
            </a:r>
            <a:endParaRPr kumimoji="1" lang="en-US" altLang="ja-JP" dirty="0"/>
          </a:p>
          <a:p>
            <a:r>
              <a:rPr kumimoji="1" lang="ja-JP" altLang="en-US" dirty="0"/>
              <a:t>・データの微調整　＝　学習する</a:t>
            </a:r>
            <a:endParaRPr kumimoji="1" lang="en-US" altLang="ja-JP" dirty="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4DB0FE3C-1ABE-0043-8F68-B1C0080CEC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8012" y="4034273"/>
            <a:ext cx="4162454" cy="1355662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EA6AFCEF-14A1-4E57-1E0D-182F18CD9303}"/>
              </a:ext>
            </a:extLst>
          </p:cNvPr>
          <p:cNvSpPr txBox="1"/>
          <p:nvPr/>
        </p:nvSpPr>
        <p:spPr>
          <a:xfrm>
            <a:off x="6755362" y="2021924"/>
            <a:ext cx="52240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・世の中の傾向はボルツマン分布</a:t>
            </a:r>
            <a:endParaRPr kumimoji="1" lang="en-US" altLang="ja-JP" dirty="0"/>
          </a:p>
          <a:p>
            <a:r>
              <a:rPr kumimoji="1" lang="ja-JP" altLang="en-US" dirty="0"/>
              <a:t>　ボルツマン分布に従って確率的な調整が</a:t>
            </a:r>
            <a:endParaRPr kumimoji="1" lang="en-US" altLang="ja-JP" dirty="0"/>
          </a:p>
          <a:p>
            <a:r>
              <a:rPr kumimoji="1" lang="ja-JP" altLang="en-US" dirty="0"/>
              <a:t>　行われる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5048355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6A6856-3BC9-3A38-0D8C-A1F3EA8ED9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EE9E1FD0-BF44-1FAD-54C2-C24A09D8B7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992" y="519365"/>
            <a:ext cx="5249008" cy="2200582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AFAC0C4B-48AF-CF66-29F2-5A4516C1BA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992" y="3326027"/>
            <a:ext cx="5630061" cy="1762371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C3366EBD-C20B-BAA5-339B-1D09915A12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9930" y="2942616"/>
            <a:ext cx="5373842" cy="3080129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96D8E435-4CB7-46E9-0A66-30B1A2A5D51C}"/>
              </a:ext>
            </a:extLst>
          </p:cNvPr>
          <p:cNvSpPr txBox="1"/>
          <p:nvPr/>
        </p:nvSpPr>
        <p:spPr>
          <a:xfrm>
            <a:off x="6477053" y="2038178"/>
            <a:ext cx="52240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0</a:t>
            </a:r>
            <a:r>
              <a:rPr kumimoji="1" lang="ja-JP" altLang="en-US" dirty="0"/>
              <a:t>番目の変数は、</a:t>
            </a:r>
            <a:r>
              <a:rPr kumimoji="1" lang="en-US" altLang="ja-JP" dirty="0"/>
              <a:t>5647, 4822, </a:t>
            </a:r>
            <a:r>
              <a:rPr kumimoji="1" lang="ja-JP" altLang="en-US" dirty="0"/>
              <a:t>・・・←量子ビット</a:t>
            </a:r>
            <a:endParaRPr kumimoji="1" lang="en-US" altLang="ja-JP" dirty="0"/>
          </a:p>
          <a:p>
            <a:r>
              <a:rPr kumimoji="1" lang="en-US" altLang="ja-JP" dirty="0"/>
              <a:t>10</a:t>
            </a:r>
            <a:r>
              <a:rPr kumimoji="1" lang="ja-JP" altLang="en-US" dirty="0"/>
              <a:t>個の量子ビットで</a:t>
            </a:r>
            <a:r>
              <a:rPr kumimoji="1" lang="en-US" altLang="ja-JP" dirty="0"/>
              <a:t>0</a:t>
            </a:r>
            <a:r>
              <a:rPr kumimoji="1" lang="ja-JP" altLang="en-US" dirty="0"/>
              <a:t>を表現する</a:t>
            </a:r>
            <a:endParaRPr kumimoji="1" lang="en-US" altLang="ja-JP" dirty="0"/>
          </a:p>
          <a:p>
            <a:r>
              <a:rPr kumimoji="1" lang="ja-JP" altLang="en-US" dirty="0"/>
              <a:t>量子ビットが少ないので繋がる手を増やしてる</a:t>
            </a:r>
            <a:endParaRPr kumimoji="1" lang="en-US" altLang="ja-JP" dirty="0"/>
          </a:p>
        </p:txBody>
      </p:sp>
      <p:sp>
        <p:nvSpPr>
          <p:cNvPr id="10" name="吹き出し: 角を丸めた四角形 9">
            <a:extLst>
              <a:ext uri="{FF2B5EF4-FFF2-40B4-BE49-F238E27FC236}">
                <a16:creationId xmlns:a16="http://schemas.microsoft.com/office/drawing/2014/main" id="{0E4366C4-08FE-FD23-6E7C-BAB8527ED9D3}"/>
              </a:ext>
            </a:extLst>
          </p:cNvPr>
          <p:cNvSpPr/>
          <p:nvPr/>
        </p:nvSpPr>
        <p:spPr>
          <a:xfrm>
            <a:off x="846992" y="5894962"/>
            <a:ext cx="5062226" cy="730120"/>
          </a:xfrm>
          <a:prstGeom prst="wedgeRoundRectCallout">
            <a:avLst>
              <a:gd name="adj1" fmla="val -26311"/>
              <a:gd name="adj2" fmla="val -89815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dirty="0">
                <a:solidFill>
                  <a:schemeClr val="tx1"/>
                </a:solidFill>
              </a:rPr>
              <a:t>固定された埋め込みで、</a:t>
            </a:r>
            <a:endParaRPr kumimoji="1" lang="en-US" altLang="ja-JP" dirty="0">
              <a:solidFill>
                <a:schemeClr val="tx1"/>
              </a:solidFill>
            </a:endParaRPr>
          </a:p>
          <a:p>
            <a:r>
              <a:rPr kumimoji="1" lang="ja-JP" altLang="en-US" dirty="0">
                <a:solidFill>
                  <a:schemeClr val="tx1"/>
                </a:solidFill>
              </a:rPr>
              <a:t>量子アニーリングマシンを何回も動かす</a:t>
            </a:r>
          </a:p>
        </p:txBody>
      </p:sp>
      <p:sp>
        <p:nvSpPr>
          <p:cNvPr id="13" name="吹き出し: 角を丸めた四角形 12">
            <a:extLst>
              <a:ext uri="{FF2B5EF4-FFF2-40B4-BE49-F238E27FC236}">
                <a16:creationId xmlns:a16="http://schemas.microsoft.com/office/drawing/2014/main" id="{79510839-79EE-E4AF-86C0-A2BD8CAA4F85}"/>
              </a:ext>
            </a:extLst>
          </p:cNvPr>
          <p:cNvSpPr/>
          <p:nvPr/>
        </p:nvSpPr>
        <p:spPr>
          <a:xfrm>
            <a:off x="3811322" y="3971316"/>
            <a:ext cx="1424080" cy="471791"/>
          </a:xfrm>
          <a:prstGeom prst="wedgeRoundRectCallout">
            <a:avLst>
              <a:gd name="adj1" fmla="val -72127"/>
              <a:gd name="adj2" fmla="val -16612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dirty="0">
                <a:solidFill>
                  <a:schemeClr val="tx1"/>
                </a:solidFill>
              </a:rPr>
              <a:t>隣接行列</a:t>
            </a:r>
          </a:p>
        </p:txBody>
      </p:sp>
      <p:sp>
        <p:nvSpPr>
          <p:cNvPr id="14" name="吹き出し: 角を丸めた四角形 13">
            <a:extLst>
              <a:ext uri="{FF2B5EF4-FFF2-40B4-BE49-F238E27FC236}">
                <a16:creationId xmlns:a16="http://schemas.microsoft.com/office/drawing/2014/main" id="{6690BF2D-F383-3DC9-10EB-654992332FF1}"/>
              </a:ext>
            </a:extLst>
          </p:cNvPr>
          <p:cNvSpPr/>
          <p:nvPr/>
        </p:nvSpPr>
        <p:spPr>
          <a:xfrm>
            <a:off x="4765312" y="5149053"/>
            <a:ext cx="1794617" cy="584634"/>
          </a:xfrm>
          <a:prstGeom prst="wedgeRoundRectCallout">
            <a:avLst>
              <a:gd name="adj1" fmla="val -24427"/>
              <a:gd name="adj2" fmla="val -80529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dirty="0">
                <a:solidFill>
                  <a:schemeClr val="tx1"/>
                </a:solidFill>
              </a:rPr>
              <a:t>量子ビットのカップリング</a:t>
            </a: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82F9654B-0F6E-720A-9301-2354FDFC102C}"/>
              </a:ext>
            </a:extLst>
          </p:cNvPr>
          <p:cNvSpPr txBox="1"/>
          <p:nvPr/>
        </p:nvSpPr>
        <p:spPr>
          <a:xfrm>
            <a:off x="6477053" y="463849"/>
            <a:ext cx="52240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・量子ビットの埋め込みは、特定の学習の時は</a:t>
            </a:r>
            <a:endParaRPr kumimoji="1" lang="en-US" altLang="ja-JP" dirty="0"/>
          </a:p>
          <a:p>
            <a:r>
              <a:rPr kumimoji="1" lang="ja-JP" altLang="en-US" dirty="0"/>
              <a:t>　固定でよい</a:t>
            </a:r>
            <a:endParaRPr kumimoji="1" lang="en-US" altLang="ja-JP" dirty="0"/>
          </a:p>
          <a:p>
            <a:r>
              <a:rPr kumimoji="1" lang="ja-JP" altLang="en-US" dirty="0"/>
              <a:t>・いろいろな問題に適用したいときは、毎回埋め</a:t>
            </a:r>
            <a:endParaRPr kumimoji="1" lang="en-US" altLang="ja-JP" dirty="0"/>
          </a:p>
          <a:p>
            <a:r>
              <a:rPr kumimoji="1" lang="ja-JP" altLang="en-US" dirty="0"/>
              <a:t>　込みが必要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42923326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B221E9-79EF-CE97-21DB-EA944EC9FB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40448FC1-F93B-BF55-54D7-8560DCA039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761" y="534857"/>
            <a:ext cx="7478169" cy="905001"/>
          </a:xfrm>
          <a:prstGeom prst="rect">
            <a:avLst/>
          </a:prstGeom>
        </p:spPr>
      </p:pic>
      <p:sp>
        <p:nvSpPr>
          <p:cNvPr id="6" name="吹き出し: 角を丸めた四角形 5">
            <a:extLst>
              <a:ext uri="{FF2B5EF4-FFF2-40B4-BE49-F238E27FC236}">
                <a16:creationId xmlns:a16="http://schemas.microsoft.com/office/drawing/2014/main" id="{C8CCB00E-35AE-6003-862F-F56DCACC4064}"/>
              </a:ext>
            </a:extLst>
          </p:cNvPr>
          <p:cNvSpPr/>
          <p:nvPr/>
        </p:nvSpPr>
        <p:spPr>
          <a:xfrm>
            <a:off x="8371673" y="534857"/>
            <a:ext cx="2374102" cy="945326"/>
          </a:xfrm>
          <a:prstGeom prst="wedgeRoundRectCallout">
            <a:avLst>
              <a:gd name="adj1" fmla="val -54367"/>
              <a:gd name="adj2" fmla="val -22798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dirty="0">
                <a:solidFill>
                  <a:schemeClr val="tx1"/>
                </a:solidFill>
              </a:rPr>
              <a:t>QUBO</a:t>
            </a:r>
            <a:r>
              <a:rPr kumimoji="1" lang="ja-JP" altLang="en-US" dirty="0">
                <a:solidFill>
                  <a:schemeClr val="tx1"/>
                </a:solidFill>
              </a:rPr>
              <a:t>データ</a:t>
            </a:r>
            <a:endParaRPr kumimoji="1" lang="en-US" altLang="ja-JP" dirty="0">
              <a:solidFill>
                <a:schemeClr val="tx1"/>
              </a:solidFill>
            </a:endParaRPr>
          </a:p>
          <a:p>
            <a:r>
              <a:rPr kumimoji="1" lang="ja-JP" altLang="en-US" dirty="0">
                <a:solidFill>
                  <a:schemeClr val="tx1"/>
                </a:solidFill>
              </a:rPr>
              <a:t>外積の平均の和</a:t>
            </a: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ED9642A5-88F5-B841-BD57-D3C3EBFEAE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761" y="1742840"/>
            <a:ext cx="9955014" cy="1686160"/>
          </a:xfrm>
          <a:prstGeom prst="rect">
            <a:avLst/>
          </a:prstGeom>
        </p:spPr>
      </p:pic>
      <p:sp>
        <p:nvSpPr>
          <p:cNvPr id="9" name="吹き出し: 角を丸めた四角形 8">
            <a:extLst>
              <a:ext uri="{FF2B5EF4-FFF2-40B4-BE49-F238E27FC236}">
                <a16:creationId xmlns:a16="http://schemas.microsoft.com/office/drawing/2014/main" id="{9CDDFBA3-3143-C3E6-7FB5-6E62D25D48D9}"/>
              </a:ext>
            </a:extLst>
          </p:cNvPr>
          <p:cNvSpPr/>
          <p:nvPr/>
        </p:nvSpPr>
        <p:spPr>
          <a:xfrm>
            <a:off x="8371673" y="1935640"/>
            <a:ext cx="2374102" cy="945326"/>
          </a:xfrm>
          <a:prstGeom prst="wedgeRoundRectCallout">
            <a:avLst>
              <a:gd name="adj1" fmla="val -54367"/>
              <a:gd name="adj2" fmla="val -22798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dirty="0">
                <a:solidFill>
                  <a:schemeClr val="tx1"/>
                </a:solidFill>
              </a:rPr>
              <a:t>D-wave</a:t>
            </a:r>
            <a:r>
              <a:rPr kumimoji="1" lang="ja-JP" altLang="en-US" dirty="0">
                <a:solidFill>
                  <a:schemeClr val="tx1"/>
                </a:solidFill>
              </a:rPr>
              <a:t>データ</a:t>
            </a:r>
            <a:endParaRPr kumimoji="1" lang="en-US" altLang="ja-JP" dirty="0">
              <a:solidFill>
                <a:schemeClr val="tx1"/>
              </a:solidFill>
            </a:endParaRPr>
          </a:p>
          <a:p>
            <a:r>
              <a:rPr kumimoji="1" lang="ja-JP" altLang="en-US" dirty="0">
                <a:solidFill>
                  <a:schemeClr val="tx1"/>
                </a:solidFill>
              </a:rPr>
              <a:t>外積の平均の和</a:t>
            </a:r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F2B2337C-AC95-F691-B996-EB2373EE8B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761" y="4187629"/>
            <a:ext cx="8554644" cy="1829055"/>
          </a:xfrm>
          <a:prstGeom prst="rect">
            <a:avLst/>
          </a:prstGeom>
        </p:spPr>
      </p:pic>
      <p:sp>
        <p:nvSpPr>
          <p:cNvPr id="12" name="吹き出し: 角を丸めた四角形 11">
            <a:extLst>
              <a:ext uri="{FF2B5EF4-FFF2-40B4-BE49-F238E27FC236}">
                <a16:creationId xmlns:a16="http://schemas.microsoft.com/office/drawing/2014/main" id="{3062133B-E64A-AD22-5B8F-5F158631D48A}"/>
              </a:ext>
            </a:extLst>
          </p:cNvPr>
          <p:cNvSpPr/>
          <p:nvPr/>
        </p:nvSpPr>
        <p:spPr>
          <a:xfrm>
            <a:off x="6096000" y="5544021"/>
            <a:ext cx="2882541" cy="945326"/>
          </a:xfrm>
          <a:prstGeom prst="wedgeRoundRectCallout">
            <a:avLst>
              <a:gd name="adj1" fmla="val -54367"/>
              <a:gd name="adj2" fmla="val -22798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dirty="0">
                <a:solidFill>
                  <a:schemeClr val="tx1"/>
                </a:solidFill>
              </a:rPr>
              <a:t>差分に学習率をかけて</a:t>
            </a:r>
            <a:endParaRPr kumimoji="1" lang="en-US" altLang="ja-JP" dirty="0">
              <a:solidFill>
                <a:schemeClr val="tx1"/>
              </a:solidFill>
            </a:endParaRPr>
          </a:p>
          <a:p>
            <a:r>
              <a:rPr kumimoji="1" lang="en-US" altLang="ja-JP" dirty="0">
                <a:solidFill>
                  <a:schemeClr val="tx1"/>
                </a:solidFill>
              </a:rPr>
              <a:t>QUBO</a:t>
            </a:r>
            <a:r>
              <a:rPr kumimoji="1" lang="ja-JP" altLang="en-US" dirty="0">
                <a:solidFill>
                  <a:schemeClr val="tx1"/>
                </a:solidFill>
              </a:rPr>
              <a:t>行列を更新する</a:t>
            </a:r>
          </a:p>
        </p:txBody>
      </p:sp>
    </p:spTree>
    <p:extLst>
      <p:ext uri="{BB962C8B-B14F-4D97-AF65-F5344CB8AC3E}">
        <p14:creationId xmlns:p14="http://schemas.microsoft.com/office/powerpoint/2010/main" val="11552064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E158BA-AF30-87B2-70F6-0D37C1C909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7241F079-6B9F-A3BF-2E04-EE4913634D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362" y="528955"/>
            <a:ext cx="4067743" cy="1267002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5C75F8E1-FAB0-C2AC-3AC3-2D1FAD8CC8EA}"/>
              </a:ext>
            </a:extLst>
          </p:cNvPr>
          <p:cNvSpPr txBox="1"/>
          <p:nvPr/>
        </p:nvSpPr>
        <p:spPr>
          <a:xfrm>
            <a:off x="6444076" y="1162456"/>
            <a:ext cx="522409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・ホップフィールドモデルは、具体的なデータを</a:t>
            </a:r>
            <a:endParaRPr kumimoji="1" lang="en-US" altLang="ja-JP" dirty="0"/>
          </a:p>
          <a:p>
            <a:r>
              <a:rPr kumimoji="1" lang="ja-JP" altLang="en-US" dirty="0"/>
              <a:t>　与えた</a:t>
            </a:r>
            <a:endParaRPr kumimoji="1" lang="en-US" altLang="ja-JP" dirty="0"/>
          </a:p>
          <a:p>
            <a:r>
              <a:rPr kumimoji="1" lang="ja-JP" altLang="en-US" dirty="0"/>
              <a:t>・今回は与えていない、傾向を学んだ</a:t>
            </a:r>
            <a:endParaRPr kumimoji="1" lang="en-US" altLang="ja-JP" dirty="0"/>
          </a:p>
          <a:p>
            <a:r>
              <a:rPr kumimoji="1" lang="ja-JP" altLang="en-US" dirty="0"/>
              <a:t>　細かいところは違う</a:t>
            </a:r>
            <a:endParaRPr kumimoji="1" lang="en-US" altLang="ja-JP" dirty="0"/>
          </a:p>
          <a:p>
            <a:r>
              <a:rPr kumimoji="1" lang="ja-JP" altLang="en-US" dirty="0"/>
              <a:t>　⇒　生成のひとつ</a:t>
            </a:r>
            <a:endParaRPr kumimoji="1" lang="en-US" altLang="ja-JP" dirty="0"/>
          </a:p>
          <a:p>
            <a:r>
              <a:rPr kumimoji="1" lang="ja-JP" altLang="en-US" dirty="0"/>
              <a:t>　</a:t>
            </a:r>
            <a:endParaRPr kumimoji="1" lang="en-US" altLang="ja-JP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A1C329CF-EC0B-B8E8-E916-36A79D67CE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5068" y="2427050"/>
            <a:ext cx="2924583" cy="2381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4465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21531D-B012-DFEA-CEC0-D03EC66C9E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93F46287-1A55-9E1F-7931-A62F40C178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660" y="156961"/>
            <a:ext cx="8421275" cy="2886478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24239B3C-E661-6706-6569-521DF1DFBF1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027" b="35185"/>
          <a:stretch/>
        </p:blipFill>
        <p:spPr>
          <a:xfrm>
            <a:off x="1056844" y="4407812"/>
            <a:ext cx="9661443" cy="866349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5590C604-9E72-B08A-F31E-850B9E5090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5197" y="3333817"/>
            <a:ext cx="9505076" cy="866348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AF1BADE9-6F21-488E-AB53-E24D98F135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6844" y="5481808"/>
            <a:ext cx="9709795" cy="938447"/>
          </a:xfrm>
          <a:prstGeom prst="rect">
            <a:avLst/>
          </a:prstGeom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9CE3893D-A089-8B53-7053-BDEAFCB49994}"/>
              </a:ext>
            </a:extLst>
          </p:cNvPr>
          <p:cNvSpPr txBox="1"/>
          <p:nvPr/>
        </p:nvSpPr>
        <p:spPr>
          <a:xfrm>
            <a:off x="6736241" y="1094137"/>
            <a:ext cx="5224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・学んでいく様子をみる　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451067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150CEC-097C-87A0-9C0A-210F625568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4B3CD294-FB2A-E0DB-23F9-2F16D78D2C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ja-JP" altLang="en-US" dirty="0"/>
              <a:t>ホップ</a:t>
            </a:r>
          </a:p>
        </p:txBody>
      </p:sp>
    </p:spTree>
    <p:extLst>
      <p:ext uri="{BB962C8B-B14F-4D97-AF65-F5344CB8AC3E}">
        <p14:creationId xmlns:p14="http://schemas.microsoft.com/office/powerpoint/2010/main" val="17885595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EFE208-5E3F-CE42-18F3-CC4D3A1158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057878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03B2CAD4-D993-2128-F46A-3875F5F2A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ja-JP" altLang="en-US" dirty="0"/>
              <a:t>イジング模型</a:t>
            </a: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1C05221F-DEC6-D6F5-F43D-4F44EE375F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795" y="2135970"/>
            <a:ext cx="5995266" cy="3165604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378DF8BB-4DC2-9DAF-0BD9-72DE34D9FA04}"/>
              </a:ext>
            </a:extLst>
          </p:cNvPr>
          <p:cNvSpPr txBox="1"/>
          <p:nvPr/>
        </p:nvSpPr>
        <p:spPr>
          <a:xfrm>
            <a:off x="7165724" y="2042810"/>
            <a:ext cx="4570482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・小さい磁石が集まっておりスピンという</a:t>
            </a:r>
            <a:endParaRPr kumimoji="1" lang="en-US" altLang="ja-JP" dirty="0"/>
          </a:p>
          <a:p>
            <a:r>
              <a:rPr kumimoji="1" lang="ja-JP" altLang="en-US" dirty="0"/>
              <a:t>・スピンは上向きと下向きがある</a:t>
            </a:r>
            <a:endParaRPr kumimoji="1" lang="en-US" altLang="ja-JP" dirty="0"/>
          </a:p>
          <a:p>
            <a:r>
              <a:rPr kumimoji="1" lang="ja-JP" altLang="en-US" dirty="0"/>
              <a:t>　それぞれ＋</a:t>
            </a:r>
            <a:r>
              <a:rPr kumimoji="1" lang="en-US" altLang="ja-JP" dirty="0"/>
              <a:t>1</a:t>
            </a:r>
            <a:r>
              <a:rPr kumimoji="1" lang="ja-JP" altLang="en-US" dirty="0"/>
              <a:t>、ｰ</a:t>
            </a:r>
            <a:r>
              <a:rPr kumimoji="1" lang="en-US" altLang="ja-JP" dirty="0"/>
              <a:t>1</a:t>
            </a:r>
          </a:p>
          <a:p>
            <a:r>
              <a:rPr kumimoji="1" lang="ja-JP" altLang="en-US" dirty="0"/>
              <a:t>・スピンがきれいに並んでいる</a:t>
            </a:r>
            <a:endParaRPr kumimoji="1" lang="en-US" altLang="ja-JP" dirty="0"/>
          </a:p>
          <a:p>
            <a:r>
              <a:rPr kumimoji="1" lang="ja-JP" altLang="en-US" dirty="0"/>
              <a:t>・電気と磁気の影響によって並ぶ</a:t>
            </a:r>
            <a:endParaRPr kumimoji="1" lang="en-US" altLang="ja-JP" dirty="0"/>
          </a:p>
          <a:p>
            <a:r>
              <a:rPr kumimoji="1" lang="ja-JP" altLang="en-US" dirty="0"/>
              <a:t>・磁石のエネルギーが低い方が安定なので</a:t>
            </a:r>
            <a:endParaRPr kumimoji="1" lang="en-US" altLang="ja-JP" dirty="0"/>
          </a:p>
          <a:p>
            <a:r>
              <a:rPr kumimoji="1" lang="ja-JP" altLang="en-US" dirty="0"/>
              <a:t>　スピンが同じ向きの時になるときに</a:t>
            </a:r>
            <a:endParaRPr kumimoji="1" lang="en-US" altLang="ja-JP" dirty="0"/>
          </a:p>
          <a:p>
            <a:r>
              <a:rPr kumimoji="1" lang="ja-JP" altLang="en-US" dirty="0"/>
              <a:t>　エネルギーが低いと考える</a:t>
            </a:r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5390C51A-FC75-8590-DB06-7B1B2041E1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2691" y="4444955"/>
            <a:ext cx="3744866" cy="2168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4785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4D9421-9981-DE7E-95D8-B0BF2CB8E3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189224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90DA81-16C3-3BDC-ECAF-DDF799C685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265705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9DF725-2D42-3778-750D-ED9BD61674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562320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04AF40-676A-021E-AB4D-5F842BB224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899628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6F6F72A-F1C5-AE77-26A6-770196E823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kumimoji="1" lang="ja-JP" altLang="en-US" dirty="0"/>
              <a:t>スピングラスモデル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D594DF3A-7ED4-FE72-F3DE-3C2CA76C4C8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75595" b="62151"/>
          <a:stretch/>
        </p:blipFill>
        <p:spPr>
          <a:xfrm>
            <a:off x="1215957" y="2112085"/>
            <a:ext cx="797669" cy="981311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115221BE-1605-19E8-E37A-7BA97C5CE06A}"/>
              </a:ext>
            </a:extLst>
          </p:cNvPr>
          <p:cNvSpPr txBox="1"/>
          <p:nvPr/>
        </p:nvSpPr>
        <p:spPr>
          <a:xfrm>
            <a:off x="5393495" y="2042810"/>
            <a:ext cx="50321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・合金で＋の方がエネルギーが低い場合もある</a:t>
            </a:r>
            <a:endParaRPr kumimoji="1" lang="en-US" altLang="ja-JP" dirty="0"/>
          </a:p>
          <a:p>
            <a:r>
              <a:rPr kumimoji="1" lang="ja-JP" altLang="en-US" dirty="0"/>
              <a:t>・一般化して</a:t>
            </a:r>
            <a:r>
              <a:rPr kumimoji="1" lang="en-US" altLang="ja-JP" dirty="0" err="1"/>
              <a:t>Qij</a:t>
            </a:r>
            <a:r>
              <a:rPr kumimoji="1" lang="ja-JP" altLang="en-US" dirty="0"/>
              <a:t>で書く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3A1DD4D3-1E20-DAAB-C5E2-8EE0D00E1A7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417" b="51506"/>
          <a:stretch/>
        </p:blipFill>
        <p:spPr>
          <a:xfrm>
            <a:off x="1785025" y="3369385"/>
            <a:ext cx="2928024" cy="1257300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C5C10CBD-4462-6BAF-5805-B5F4F39191F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1506"/>
          <a:stretch/>
        </p:blipFill>
        <p:spPr>
          <a:xfrm>
            <a:off x="1614791" y="2060491"/>
            <a:ext cx="3268493" cy="1257300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64FE2D2C-3C5A-678B-38E7-3FDF4D4606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0676" y="2835570"/>
            <a:ext cx="3370437" cy="1887445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718896AE-3A7A-CE7E-8049-32BC7369CD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0099" y="4869444"/>
            <a:ext cx="5520594" cy="1716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1967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B7FF0667-139B-007B-B2C1-9FF885006F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791" y="251969"/>
            <a:ext cx="7449590" cy="6354062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351AF4BB-359A-D030-6191-D1231928F3EF}"/>
              </a:ext>
            </a:extLst>
          </p:cNvPr>
          <p:cNvSpPr txBox="1"/>
          <p:nvPr/>
        </p:nvSpPr>
        <p:spPr>
          <a:xfrm>
            <a:off x="8846814" y="690666"/>
            <a:ext cx="307929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</a:t>
            </a:r>
            <a:r>
              <a:rPr kumimoji="1" lang="en-US" altLang="ja-JP" dirty="0"/>
              <a:t>QUBO</a:t>
            </a:r>
            <a:r>
              <a:rPr kumimoji="1" lang="ja-JP" altLang="en-US" dirty="0"/>
              <a:t>行列を作る</a:t>
            </a:r>
            <a:endParaRPr kumimoji="1" lang="en-US" altLang="ja-JP" dirty="0"/>
          </a:p>
          <a:p>
            <a:r>
              <a:rPr kumimoji="1" lang="ja-JP" altLang="en-US" dirty="0"/>
              <a:t>・ランダムな数値</a:t>
            </a:r>
            <a:endParaRPr kumimoji="1" lang="en-US" altLang="ja-JP" dirty="0"/>
          </a:p>
          <a:p>
            <a:r>
              <a:rPr kumimoji="1" lang="ja-JP" altLang="en-US" dirty="0"/>
              <a:t>・転置行列を加えて</a:t>
            </a:r>
            <a:endParaRPr kumimoji="1" lang="en-US" altLang="ja-JP" dirty="0"/>
          </a:p>
          <a:p>
            <a:r>
              <a:rPr kumimoji="1" lang="ja-JP" altLang="en-US" dirty="0"/>
              <a:t>　対象行列にする</a:t>
            </a:r>
            <a:endParaRPr kumimoji="1" lang="en-US" altLang="ja-JP" dirty="0"/>
          </a:p>
          <a:p>
            <a:r>
              <a:rPr kumimoji="1" lang="ja-JP" altLang="en-US" dirty="0"/>
              <a:t>・これを量子アニーリング</a:t>
            </a:r>
            <a:endParaRPr kumimoji="1" lang="en-US" altLang="ja-JP" dirty="0"/>
          </a:p>
          <a:p>
            <a:r>
              <a:rPr kumimoji="1" lang="ja-JP" altLang="en-US" dirty="0"/>
              <a:t>　する</a:t>
            </a:r>
          </a:p>
        </p:txBody>
      </p:sp>
    </p:spTree>
    <p:extLst>
      <p:ext uri="{BB962C8B-B14F-4D97-AF65-F5344CB8AC3E}">
        <p14:creationId xmlns:p14="http://schemas.microsoft.com/office/powerpoint/2010/main" val="16387438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A73E4BC6-B298-A099-0B26-A65E672E57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EA6E1346-F133-41BE-AD8C-959ADCA7ADFA}" type="datetime1">
              <a:rPr lang="ja-JP" altLang="en-US" smtClean="0"/>
              <a:t>2025/4/6</a:t>
            </a:fld>
            <a:endParaRPr lang="en-US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2104C483-2C04-B7D0-13F5-0D58FC1505CB}"/>
              </a:ext>
            </a:extLst>
          </p:cNvPr>
          <p:cNvSpPr txBox="1"/>
          <p:nvPr/>
        </p:nvSpPr>
        <p:spPr>
          <a:xfrm>
            <a:off x="7801583" y="817125"/>
            <a:ext cx="439041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・量子アニーリングのシミュレーション</a:t>
            </a:r>
            <a:endParaRPr kumimoji="1" lang="en-US" altLang="ja-JP" dirty="0"/>
          </a:p>
          <a:p>
            <a:r>
              <a:rPr kumimoji="1" lang="ja-JP" altLang="en-US" dirty="0"/>
              <a:t>　を行う</a:t>
            </a:r>
            <a:endParaRPr kumimoji="1" lang="en-US" altLang="ja-JP" dirty="0"/>
          </a:p>
          <a:p>
            <a:r>
              <a:rPr kumimoji="1" lang="ja-JP" altLang="en-US" dirty="0"/>
              <a:t>・エネルギーが低い組み合わせを計算</a:t>
            </a:r>
            <a:endParaRPr kumimoji="1" lang="en-US" altLang="ja-JP" dirty="0"/>
          </a:p>
          <a:p>
            <a:r>
              <a:rPr kumimoji="1" lang="ja-JP" altLang="en-US" dirty="0"/>
              <a:t>・</a:t>
            </a:r>
            <a:r>
              <a:rPr kumimoji="1" lang="en-US" altLang="ja-JP" dirty="0" err="1"/>
              <a:t>num_read</a:t>
            </a:r>
            <a:r>
              <a:rPr kumimoji="1" lang="ja-JP" altLang="en-US" dirty="0"/>
              <a:t>はシミュレーション回数</a:t>
            </a:r>
            <a:endParaRPr kumimoji="1" lang="en-US" altLang="ja-JP" dirty="0"/>
          </a:p>
          <a:p>
            <a:r>
              <a:rPr kumimoji="1" lang="ja-JP" altLang="en-US" dirty="0"/>
              <a:t>・</a:t>
            </a:r>
            <a:r>
              <a:rPr kumimoji="1" lang="en-US" altLang="ja-JP" dirty="0"/>
              <a:t>’1’</a:t>
            </a:r>
            <a:r>
              <a:rPr kumimoji="1" lang="ja-JP" altLang="en-US" dirty="0"/>
              <a:t>を上向き、</a:t>
            </a:r>
            <a:r>
              <a:rPr kumimoji="1" lang="en-US" altLang="ja-JP" dirty="0"/>
              <a:t>’0’</a:t>
            </a:r>
            <a:r>
              <a:rPr kumimoji="1" lang="ja-JP" altLang="en-US" dirty="0"/>
              <a:t>を下向き</a:t>
            </a:r>
            <a:endParaRPr kumimoji="1" lang="en-US" altLang="ja-JP" dirty="0"/>
          </a:p>
          <a:p>
            <a:r>
              <a:rPr kumimoji="1" lang="ja-JP" altLang="en-US" dirty="0"/>
              <a:t>・</a:t>
            </a:r>
            <a:r>
              <a:rPr kumimoji="1" lang="en-US" altLang="ja-JP" dirty="0"/>
              <a:t>-24.22000626</a:t>
            </a:r>
            <a:r>
              <a:rPr kumimoji="1" lang="ja-JP" altLang="en-US" dirty="0"/>
              <a:t>はエネルギー値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6CFDAB72-BC3D-FA8A-6DC1-076D7001C32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7176"/>
          <a:stretch/>
        </p:blipFill>
        <p:spPr>
          <a:xfrm>
            <a:off x="1023877" y="291833"/>
            <a:ext cx="6681200" cy="6365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7386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C07B7DB1-71B3-DA7E-E782-83F0EFAE6C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742" y="1331505"/>
            <a:ext cx="3598157" cy="341492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8C1467B2-79FC-A032-6632-01983AA1F2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742" y="1672997"/>
            <a:ext cx="6467816" cy="5112428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1F64F385-FC9F-DA27-C352-B48DD86A9E6E}"/>
              </a:ext>
            </a:extLst>
          </p:cNvPr>
          <p:cNvSpPr txBox="1"/>
          <p:nvPr/>
        </p:nvSpPr>
        <p:spPr>
          <a:xfrm>
            <a:off x="7801583" y="817125"/>
            <a:ext cx="43904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</a:t>
            </a:r>
            <a:r>
              <a:rPr kumimoji="1" lang="en-US" altLang="ja-JP" dirty="0"/>
              <a:t>N=50</a:t>
            </a:r>
            <a:r>
              <a:rPr kumimoji="1" lang="ja-JP" altLang="en-US" dirty="0"/>
              <a:t>、</a:t>
            </a:r>
            <a:r>
              <a:rPr kumimoji="1" lang="en-US" altLang="ja-JP" dirty="0" err="1"/>
              <a:t>num_reads</a:t>
            </a:r>
            <a:r>
              <a:rPr kumimoji="1" lang="en-US" altLang="ja-JP" dirty="0"/>
              <a:t>=100</a:t>
            </a:r>
          </a:p>
          <a:p>
            <a:r>
              <a:rPr kumimoji="1" lang="ja-JP" altLang="en-US" dirty="0"/>
              <a:t>・</a:t>
            </a:r>
            <a:r>
              <a:rPr kumimoji="1" lang="en-US" altLang="ja-JP" dirty="0" err="1"/>
              <a:t>num_sweeps</a:t>
            </a:r>
            <a:r>
              <a:rPr kumimoji="1" lang="en-US" altLang="ja-JP" dirty="0"/>
              <a:t> </a:t>
            </a:r>
            <a:r>
              <a:rPr kumimoji="1" lang="ja-JP" altLang="en-US" dirty="0"/>
              <a:t>はアニーリングの速さ</a:t>
            </a:r>
            <a:endParaRPr kumimoji="1" lang="en-US" altLang="ja-JP" dirty="0"/>
          </a:p>
          <a:p>
            <a:r>
              <a:rPr kumimoji="1" lang="ja-JP" altLang="en-US" dirty="0"/>
              <a:t>　ゆっくりの方が丁寧なので精度よい</a:t>
            </a:r>
            <a:endParaRPr kumimoji="1" lang="en-US" altLang="ja-JP" dirty="0"/>
          </a:p>
          <a:p>
            <a:r>
              <a:rPr kumimoji="1" lang="ja-JP" altLang="en-US" dirty="0"/>
              <a:t>　速くすると高いエネルギーが増える</a:t>
            </a:r>
            <a:endParaRPr kumimoji="1" lang="en-US" altLang="ja-JP" dirty="0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1E556552-32EF-F1E0-FCFA-FE5031F105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742" y="16914"/>
            <a:ext cx="5495049" cy="1315054"/>
          </a:xfrm>
          <a:prstGeom prst="rect">
            <a:avLst/>
          </a:prstGeom>
        </p:spPr>
      </p:pic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7BC4582C-74DF-47CD-C74A-1E81451A9557}"/>
              </a:ext>
            </a:extLst>
          </p:cNvPr>
          <p:cNvSpPr txBox="1"/>
          <p:nvPr/>
        </p:nvSpPr>
        <p:spPr>
          <a:xfrm>
            <a:off x="2752928" y="4740998"/>
            <a:ext cx="4406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solidFill>
                  <a:schemeClr val="bg1"/>
                </a:solidFill>
              </a:rPr>
              <a:t>少し大きいエネルギー（＝失敗）もある</a:t>
            </a:r>
            <a:endParaRPr kumimoji="1" lang="en-US" altLang="ja-JP" dirty="0">
              <a:solidFill>
                <a:schemeClr val="bg1"/>
              </a:solidFill>
            </a:endParaRPr>
          </a:p>
        </p:txBody>
      </p:sp>
      <p:sp>
        <p:nvSpPr>
          <p:cNvPr id="21" name="吹き出し: 角を丸めた四角形 20">
            <a:extLst>
              <a:ext uri="{FF2B5EF4-FFF2-40B4-BE49-F238E27FC236}">
                <a16:creationId xmlns:a16="http://schemas.microsoft.com/office/drawing/2014/main" id="{8D3803E8-1076-920C-2490-5B0EE1209793}"/>
              </a:ext>
            </a:extLst>
          </p:cNvPr>
          <p:cNvSpPr/>
          <p:nvPr/>
        </p:nvSpPr>
        <p:spPr>
          <a:xfrm>
            <a:off x="2796701" y="4719863"/>
            <a:ext cx="4265579" cy="390468"/>
          </a:xfrm>
          <a:prstGeom prst="wedgeRoundRectCallout">
            <a:avLst>
              <a:gd name="adj1" fmla="val 39372"/>
              <a:gd name="adj2" fmla="val 371419"/>
              <a:gd name="adj3" fmla="val 16667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788055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図 10">
            <a:extLst>
              <a:ext uri="{FF2B5EF4-FFF2-40B4-BE49-F238E27FC236}">
                <a16:creationId xmlns:a16="http://schemas.microsoft.com/office/drawing/2014/main" id="{9E3E1F19-F816-38D1-1A6C-57272618E37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56" t="63140" r="-656" b="1767"/>
          <a:stretch/>
        </p:blipFill>
        <p:spPr>
          <a:xfrm>
            <a:off x="7623242" y="2233852"/>
            <a:ext cx="4446397" cy="646331"/>
          </a:xfrm>
          <a:prstGeom prst="rect">
            <a:avLst/>
          </a:prstGeom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726B6C50-5A19-B727-374B-DBDF59C50165}"/>
              </a:ext>
            </a:extLst>
          </p:cNvPr>
          <p:cNvSpPr txBox="1"/>
          <p:nvPr/>
        </p:nvSpPr>
        <p:spPr>
          <a:xfrm>
            <a:off x="8190688" y="1824296"/>
            <a:ext cx="2568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重ね合わせ状態を利用</a:t>
            </a:r>
            <a:endParaRPr kumimoji="1" lang="en-US" altLang="ja-JP" dirty="0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B0270144-5588-0D57-03D6-7EA2597AE8F1}"/>
              </a:ext>
            </a:extLst>
          </p:cNvPr>
          <p:cNvSpPr txBox="1"/>
          <p:nvPr/>
        </p:nvSpPr>
        <p:spPr>
          <a:xfrm>
            <a:off x="8083685" y="2695518"/>
            <a:ext cx="2568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確率的にエネルギーが低い組み合わせを探す</a:t>
            </a:r>
            <a:endParaRPr kumimoji="1" lang="en-US" altLang="ja-JP" dirty="0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E81AD72E-EE07-2372-D54F-C4A430D9651A}"/>
              </a:ext>
            </a:extLst>
          </p:cNvPr>
          <p:cNvSpPr txBox="1"/>
          <p:nvPr/>
        </p:nvSpPr>
        <p:spPr>
          <a:xfrm>
            <a:off x="7604979" y="3734904"/>
            <a:ext cx="425423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量子アニーリングの方が効率的で速い</a:t>
            </a:r>
            <a:endParaRPr kumimoji="1" lang="en-US" altLang="ja-JP" dirty="0"/>
          </a:p>
          <a:p>
            <a:r>
              <a:rPr kumimoji="1" lang="en-US" altLang="ja-JP" dirty="0"/>
              <a:t>(</a:t>
            </a:r>
            <a:r>
              <a:rPr kumimoji="1" lang="ja-JP" altLang="en-US" dirty="0"/>
              <a:t>門脇</a:t>
            </a:r>
            <a:r>
              <a:rPr kumimoji="1" lang="en-US" altLang="ja-JP" dirty="0"/>
              <a:t>,</a:t>
            </a:r>
            <a:r>
              <a:rPr kumimoji="1" lang="ja-JP" altLang="en-US" dirty="0"/>
              <a:t>西森</a:t>
            </a:r>
            <a:r>
              <a:rPr kumimoji="1" lang="en-US" altLang="ja-JP" dirty="0"/>
              <a:t>)</a:t>
            </a:r>
          </a:p>
          <a:p>
            <a:endParaRPr kumimoji="1" lang="en-US" altLang="ja-JP" dirty="0"/>
          </a:p>
          <a:p>
            <a:r>
              <a:rPr kumimoji="1" lang="ja-JP" altLang="en-US" dirty="0"/>
              <a:t>・ゆっくりやると量子アニーリングが</a:t>
            </a:r>
            <a:endParaRPr kumimoji="1" lang="en-US" altLang="ja-JP" dirty="0"/>
          </a:p>
          <a:p>
            <a:r>
              <a:rPr kumimoji="1" lang="ja-JP" altLang="en-US" dirty="0"/>
              <a:t>　よい結果を出す</a:t>
            </a:r>
            <a:endParaRPr kumimoji="1" lang="en-US" altLang="ja-JP" dirty="0"/>
          </a:p>
          <a:p>
            <a:r>
              <a:rPr kumimoji="1" lang="ja-JP" altLang="en-US" dirty="0"/>
              <a:t>・速くやってもうまくいく問題では</a:t>
            </a:r>
            <a:endParaRPr kumimoji="1" lang="en-US" altLang="ja-JP" dirty="0"/>
          </a:p>
          <a:p>
            <a:r>
              <a:rPr kumimoji="1" lang="ja-JP" altLang="en-US" dirty="0"/>
              <a:t>　シミュレーテッドアニーリングの方</a:t>
            </a:r>
            <a:endParaRPr kumimoji="1" lang="en-US" altLang="ja-JP" dirty="0"/>
          </a:p>
          <a:p>
            <a:r>
              <a:rPr kumimoji="1" lang="ja-JP" altLang="en-US" dirty="0"/>
              <a:t>　がよい結果を出すこともある</a:t>
            </a:r>
            <a:endParaRPr kumimoji="1" lang="en-US" altLang="ja-JP" dirty="0"/>
          </a:p>
        </p:txBody>
      </p:sp>
      <p:pic>
        <p:nvPicPr>
          <p:cNvPr id="15" name="図 14">
            <a:extLst>
              <a:ext uri="{FF2B5EF4-FFF2-40B4-BE49-F238E27FC236}">
                <a16:creationId xmlns:a16="http://schemas.microsoft.com/office/drawing/2014/main" id="{D88DAA01-5EAF-31C8-0F5E-53D07081150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34827"/>
          <a:stretch/>
        </p:blipFill>
        <p:spPr>
          <a:xfrm>
            <a:off x="7508896" y="596694"/>
            <a:ext cx="4446397" cy="1200329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E47DE5F9-B0DF-E989-2CCF-2997E45C01B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4110"/>
          <a:stretch/>
        </p:blipFill>
        <p:spPr>
          <a:xfrm>
            <a:off x="652279" y="145481"/>
            <a:ext cx="5205838" cy="1914441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E8B09769-EA5B-9713-A2A6-5587F65886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279" y="2059922"/>
            <a:ext cx="6361364" cy="4768894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5DA88593-3053-10A9-A966-0AE75694137F}"/>
              </a:ext>
            </a:extLst>
          </p:cNvPr>
          <p:cNvSpPr txBox="1"/>
          <p:nvPr/>
        </p:nvSpPr>
        <p:spPr>
          <a:xfrm>
            <a:off x="2324910" y="4565900"/>
            <a:ext cx="37710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solidFill>
                  <a:schemeClr val="bg1"/>
                </a:solidFill>
              </a:rPr>
              <a:t>この問題だとあまり差が出ない</a:t>
            </a:r>
            <a:endParaRPr kumimoji="1" lang="en-US" altLang="ja-JP" dirty="0">
              <a:solidFill>
                <a:schemeClr val="bg1"/>
              </a:solidFill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7B8135ED-16BA-876C-5E4D-AEEC07D783EA}"/>
              </a:ext>
            </a:extLst>
          </p:cNvPr>
          <p:cNvSpPr txBox="1"/>
          <p:nvPr/>
        </p:nvSpPr>
        <p:spPr>
          <a:xfrm>
            <a:off x="7508896" y="125818"/>
            <a:ext cx="46831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ja-JP" altLang="en-US" dirty="0"/>
              <a:t>・シミュレーテッドアニーリングを行う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1185256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07E62EED-3E6F-C222-902E-F5015F16BDF2}"/>
              </a:ext>
            </a:extLst>
          </p:cNvPr>
          <p:cNvGrpSpPr/>
          <p:nvPr/>
        </p:nvGrpSpPr>
        <p:grpSpPr>
          <a:xfrm>
            <a:off x="7785268" y="350487"/>
            <a:ext cx="3625276" cy="3078513"/>
            <a:chOff x="1763847" y="1105842"/>
            <a:chExt cx="3625276" cy="3078513"/>
          </a:xfrm>
        </p:grpSpPr>
        <p:pic>
          <p:nvPicPr>
            <p:cNvPr id="4" name="図 3">
              <a:extLst>
                <a:ext uri="{FF2B5EF4-FFF2-40B4-BE49-F238E27FC236}">
                  <a16:creationId xmlns:a16="http://schemas.microsoft.com/office/drawing/2014/main" id="{74810092-1741-F2AA-7AB4-FFA7F4F8222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63847" y="1105842"/>
              <a:ext cx="3625276" cy="3078513"/>
            </a:xfrm>
            <a:prstGeom prst="rect">
              <a:avLst/>
            </a:prstGeom>
          </p:spPr>
        </p:pic>
        <p:sp>
          <p:nvSpPr>
            <p:cNvPr id="5" name="正方形/長方形 4">
              <a:extLst>
                <a:ext uri="{FF2B5EF4-FFF2-40B4-BE49-F238E27FC236}">
                  <a16:creationId xmlns:a16="http://schemas.microsoft.com/office/drawing/2014/main" id="{C5363DCC-F3CA-0305-7907-6D5F87C1B6A4}"/>
                </a:ext>
              </a:extLst>
            </p:cNvPr>
            <p:cNvSpPr/>
            <p:nvPr/>
          </p:nvSpPr>
          <p:spPr>
            <a:xfrm>
              <a:off x="3200400" y="3429000"/>
              <a:ext cx="2101174" cy="384243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pic>
        <p:nvPicPr>
          <p:cNvPr id="8" name="図 7">
            <a:extLst>
              <a:ext uri="{FF2B5EF4-FFF2-40B4-BE49-F238E27FC236}">
                <a16:creationId xmlns:a16="http://schemas.microsoft.com/office/drawing/2014/main" id="{AC2F215D-8FC9-2075-9C34-CAACF884C1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9135" y="4199781"/>
            <a:ext cx="2305372" cy="1181265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D092ACDA-5E7A-3F24-13BD-08AD39D463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996" y="220550"/>
            <a:ext cx="5995821" cy="3471790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B5D86573-E6B5-A1CF-80E5-D752BF80A5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72408" y="4462002"/>
            <a:ext cx="1572332" cy="1024398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887419F9-A84E-B50B-9816-CD89F4BCAEE5}"/>
              </a:ext>
            </a:extLst>
          </p:cNvPr>
          <p:cNvSpPr txBox="1"/>
          <p:nvPr/>
        </p:nvSpPr>
        <p:spPr>
          <a:xfrm>
            <a:off x="10707560" y="538104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横磁場</a:t>
            </a:r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E1F37994-96FC-1923-FF71-86A59D3D7E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4996" y="3765966"/>
            <a:ext cx="5555523" cy="3092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14181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Coffee">
      <a:dk1>
        <a:sysClr val="windowText" lastClr="000000"/>
      </a:dk1>
      <a:lt1>
        <a:sysClr val="window" lastClr="FFFFFF"/>
      </a:lt1>
      <a:dk2>
        <a:srgbClr val="4E3B30"/>
      </a:dk2>
      <a:lt2>
        <a:srgbClr val="F4EEDC"/>
      </a:lt2>
      <a:accent1>
        <a:srgbClr val="CC830E"/>
      </a:accent1>
      <a:accent2>
        <a:srgbClr val="B54C2D"/>
      </a:accent2>
      <a:accent3>
        <a:srgbClr val="99570C"/>
      </a:accent3>
      <a:accent4>
        <a:srgbClr val="C17529"/>
      </a:accent4>
      <a:accent5>
        <a:srgbClr val="A19574"/>
      </a:accent5>
      <a:accent6>
        <a:srgbClr val="A49518"/>
      </a:accent6>
      <a:hlink>
        <a:srgbClr val="AD1F1F"/>
      </a:hlink>
      <a:folHlink>
        <a:srgbClr val="FFC42F"/>
      </a:folHlink>
    </a:clrScheme>
    <a:fontScheme name="Custom 4">
      <a:majorFont>
        <a:latin typeface="Goudy Old Style"/>
        <a:ea typeface=""/>
        <a:cs typeface=""/>
      </a:majorFont>
      <a:minorFont>
        <a:latin typeface="Goudy Old Style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1798881_TF12214701" id="{E92C7124-80E9-4FFD-A26E-9E665C45D3F1}" vid="{ECD0FA0C-97BD-4109-8CB6-D1B194A761EC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{8AF6BC93-8BD7-4E32-8AA3-08B2B52918DA}tf12214701_win32</Template>
  <TotalTime>6237</TotalTime>
  <Words>1028</Words>
  <Application>Microsoft Office PowerPoint</Application>
  <PresentationFormat>ワイド画面</PresentationFormat>
  <Paragraphs>170</Paragraphs>
  <Slides>33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33</vt:i4>
      </vt:variant>
    </vt:vector>
  </HeadingPairs>
  <TitlesOfParts>
    <vt:vector size="37" baseType="lpstr">
      <vt:lpstr>MS Mincho</vt:lpstr>
      <vt:lpstr>Calibri</vt:lpstr>
      <vt:lpstr>Wingdings 2</vt:lpstr>
      <vt:lpstr>SlateVTI</vt:lpstr>
      <vt:lpstr>量子アニーリング Quantum Annealing</vt:lpstr>
      <vt:lpstr>タイトル Lorem Ipsum</vt:lpstr>
      <vt:lpstr>イジング模型</vt:lpstr>
      <vt:lpstr>スピングラスモデル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量子アニーリングマシン　D-Wave社 Leap</vt:lpstr>
      <vt:lpstr>PowerPoint プレゼンテーション</vt:lpstr>
      <vt:lpstr>PowerPoint プレゼンテーション</vt:lpstr>
      <vt:lpstr>PowerPoint プレゼンテーション</vt:lpstr>
      <vt:lpstr>ホップフィールドモデル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ボルツマンマシンモデル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ホップ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Yui Matsumoto</dc:creator>
  <cp:lastModifiedBy>Yui Matsumoto</cp:lastModifiedBy>
  <cp:revision>12</cp:revision>
  <dcterms:created xsi:type="dcterms:W3CDTF">2025-03-15T02:30:26Z</dcterms:created>
  <dcterms:modified xsi:type="dcterms:W3CDTF">2025-04-07T02:14:36Z</dcterms:modified>
</cp:coreProperties>
</file>